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presProps" Target="presProps.xml"/>
  <Relationship Id="rId60" Type="http://schemas.openxmlformats.org/officeDocument/2006/relationships/viewProps" Target="viewProps.xml"/>
  <Relationship Id="rId61"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Farmacias Guadalaja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farmacia.lumbre.lat/object/fg-a10-04-coordinacion-entre-areas]]></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farmacia.lumbre.lat/object/fg-a10-04-coordinacion-entre-areas]]></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2).]]></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costo de un relevo incompleto» (2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costo de un relevo incompleto» (3 de 3).]]></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Un relevo útil responde cinco pregu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farmacia.lumbre.lat/object/fg-a10-04-coordinacion-entre-areas]]></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Un relevo útil responde cinco pregu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farmacia.lumbre.lat/object/fg-a10-04-coordinacion-entre-areas]]></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handoff.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Flujo de cinco pasos de un relevo: preparar contexto, entregar, confirmar, actuar y cer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El relevo no termina cuando envías el mensaje: termina cuando la otra persona confirma qué entendió y qué hará.]]></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farmacia.lumbre.lat/object/fg-a10-04-coordinacion-entre-areas]]></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nfirmar no es desconfiar» (2 de 3).]]></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nfirmar no es desconfiar» (3 de 3).]]></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Un handoff en cinco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5: Prepara el contex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úne el hecho, el impacto, lo que ya se intentó y la necesidad concreta. Si no puedes resumirlo en cuatro frases, todavía no lo entiend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farmacia.lumbre.lat/object/fg-a10-04-coordinacion-entre-areas]]></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Un handoff en cinco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5: Entrega por el canal adecu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sa el canal definido para ese tipo de caso. Un tema urgente no se resuelve con un mensaje que nadie revisará hasta mañ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farmacia.lumbre.lat/object/fg-a10-04-coordinacion-entre-areas]]></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Un handoff en cinco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5: Pide confirm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olicita que la otra persona repita qué entendió y qué hará. La confirmación puede ser breve, pero debe ser específ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farmacia.lumbre.lat/object/fg-a10-04-coordinacion-entre-areas]]></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Un handoff en cinco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5: Actúa y avi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Quien recibe ejecuta y comunica el resultado o el siguiente obstáculo. El silencio no es evidencia de avan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farmacia.lumbre.lat/object/fg-a10-04-coordinacion-entre-areas]]></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Un handoff en cinco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5: Cierra el cic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nfirma que el problema quedó resuelto o que pasó al siguiente nivel. Registra la decisión para que el caso no se reabra sin contex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farmacia.lumbre.lat/object/fg-a10-04-coordinacion-entre-areas]]></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escalamient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Matriz de niveles de escalamiento con el tipo de situación y la información que conviene llev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Escalar no es pasar el problema: es llevarlo al nivel que puede decidir, con el contexto neces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farmacia.lumbre.lat/object/fg-a10-04-coordinacion-entre-areas]]></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Niveles generales de escala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farmacia.lumbre.lat/object/fg-a10-04-coordinacion-entre-areas]]></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Niveles generales de escala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farmacia.lumbre.lat/object/fg-a10-04-coordinacion-entre-areas]]></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scalar es una decisión, no una huida» (2 de 2).]]></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scalar con contexto en cinco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5: Evalúa urgencia e impa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etermina si hay riesgo para una persona, para el cliente o para la operación. La urgencia define el canal y el tiempo de respu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farmacia.lumbre.lat/object/fg-a10-04-coordinacion-entre-areas]]></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scalar con contexto en cinco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5: Reúne el contexto míni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Qué pasó, a quién afecta, qué se intentó y qué evidencia existe. No envíes el caso crudo para que el otro lo investigue desde c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farmacia.lumbre.lat/object/fg-a10-04-coordinacion-entre-areas]]></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scalar con contexto en cinco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5: Elige el nivel y el ca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Identifica quién puede decidir y por qué medio se atiende ese tipo de caso. Evita saltar niveles sin razón o quedarte en un nivel que no puede resolv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farmacia.lumbre.lat/object/fg-a10-04-coordinacion-entre-areas]]></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scalar con contexto en cinco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5: Comunica la neces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i qué decisión, autorización o recurso necesitas y para cuándo. Un mensaje sin pedido concreto se convierte en una conversación intermin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farmacia.lumbre.lat/object/fg-a10-04-coordinacion-entre-areas]]></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scalar con contexto en cinco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5: Confirma y regis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Verifica que el caso fue recibido, deja registro de la decisión y avisa al cliente o al equipo qué sigue. Cierra el ciclo cuando se resuel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farmacia.lumbre.lat/object/fg-a10-04-coordinacion-entre-areas]]></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checklist-coordinacion.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hecklist de seis puntos para entregar un caso o escalarlo sin perder inform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ontexto, impacto, acciones, necesidad, canal y confirmación: seis condiciones para que la información llegue compl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farmacia.lumbre.lat/object/fg-a10-04-coordinacion-entre-areas]]></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Buenas prácticas generales de farmacia en coordinación» (2 de 4).]]></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Buenas prácticas generales de farmacia en coordinación» (3 de 4).]]></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Buenas prácticas generales de farmacia en coordinación» (4 de 4).]]></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farmacia.lumbre.lat/object/fg-a10-04-coordinacion-entre-areas]]></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ntregar el contexto, pedir que la otra persona repita qué hará y registrar el acuer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Un relevo importante incluye contexto, confirmación de comprensión y registro. El mensaje visto no equivale a tarea comprend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ección insiste en la lectura de vuelta y en cerrar el ciclo con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farmacia.lumbre.lat/object/fg-a10-04-coordinacion-entre-areas]]></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entrega del mensaje no confirma comprensión ni acción. Para casos importantes se necesita una confirmación específica de qué se entendió y qué se hará.]]></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ección distingue ver el mensaje de confirmar la compren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farmacia.lumbre.lat/object/fg-a10-04-coordinacion-entre-areas]]></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ue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lectura de vuelta permite detectar malentendidos antes de que se conviertan en error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ección define la lectura de vuelta o read-back como confirmación de compren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farmacia.lumbre.lat/object/fg-a10-04-coordinacion-entre-areas]]></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Qué pasó? → Hecho observable y mom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Qué impacto tiene? → A quién afecta y qué se det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Qué se intentó? → Acciones realizadas y resul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Qué necesito? → Decisión o apoyo concr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tabla del relevo asocia cada pregunta con su contenido y lo que ev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farmacia.lumbre.lat/object/fg-a10-04-coordinacion-entre-areas]]></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lacionar» (2 de 2).]]></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Reasignar una tarea dentro del mismo turno. → Tur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Resolver una duda de prioridad entre dos tareas. → Tur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Autorizar una excepción que excede el alcance del turno. → Super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Priorizar apoyo entre dos áreas de la tienda. → Super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Consultar una condición técnica o sanitaria del producto. → Área especializ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Validar una obligación legal o de privacidad. → Área especializ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tabla de niveles de escalamiento asocia cada situación con el nivel y la información necesar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farmacia.lumbre.lat/object/fg-a10-04-coordinacion-entre-areas]]></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Clasificar» (2 de 2).]]></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Preparar el contexto. → Entregar por el canal adecuado. → Pedir confirmación y lectura de vuelta. → Actuar y avisar el resultado. → Cerrar el ciclo y regist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in contexto el mensaje es una crónica; sin confirmación es una suposición; sin cierre, el caso se reab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step_reveal «Un handoff en cinco pasos» sigue esa secu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farmacia.lumbre.lat/object/fg-a10-04-coordinacion-entre-areas]]></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iensa en un caso que se perdió entre turnos o áreas. ¿Qué pregunta del relevo faltó y cómo la agregarías la próxima vez sin alargar la convers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farmacia.lumbre.lat/object/fg-a10-04-coordinacion-entre-areas]]></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de la coordin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farmacia.lumbre.lat/object/fg-a10-04-coordinacion-entre-areas]]></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de la coordin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farmacia.lumbre.lat/object/fg-a10-04-coordinacion-entre-areas]]></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cuatro cosas necesita un rele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é pasó, qué impacto tiene, qué se intentó y qué se neces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farmacia.lumbre.lat/object/fg-a10-04-coordinacion-entre-areas]]></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la lectura de vue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edir que quien recibe repita qué entendió y qué hará.]]></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farmacia.lumbre.lat/object/fg-a10-04-coordinacion-entre-areas]]></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do se esca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uando la decisión excede el alcance, hay un riesgo no contenido o falta un recur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farmacia.lumbre.lat/object/fg-a10-04-coordinacion-entre-areas]]></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no se comparte al escal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Datos personales o información confidencial que no sean necesarios para resolver 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farmacia.lumbre.lat/object/fg-a10-04-coordinacion-entre-areas]]></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umbre - Portada">
    <p:bg>
      <p:bgPr>
        <a:solidFill>
          <a:srgbClr val="FFF9F0"/>
        </a:solidFill>
        <a:effectLst/>
      </p:bgPr>
    </p:bg>
    <p:spTree>
      <p:nvGrpSpPr>
        <p:cNvPr id="1" name=""/>
        <p:cNvGrpSpPr/>
        <p:nvPr/>
      </p:nvGrpSpPr>
      <p:grpSpPr>
        <a:xfrm>
          <a:off x="285750" y="628650"/>
          <a:ext cx="4991100" cy="4495800"/>
          <a:chOff x="285750" y="628650"/>
          <a:chExt cx="4991100" cy="4495800"/>
        </a:xfrm>
      </p:grpSpPr>
      <p:sp>
        <p:nvSpPr>
          <p:cNvPr id="2" name="" descr=""/>
          <p:cNvSpPr/>
          <p:nvPr/>
        </p:nvSpPr>
        <p:spPr>
          <a:xfrm>
            <a:off x="285750" y="685800"/>
            <a:ext cx="76200" cy="3390900"/>
          </a:xfrm>
          <a:prstGeom prst="roundRect">
            <a:avLst/>
          </a:prstGeom>
          <a:solidFill>
            <a:srgbClr val="BF4018">
              <a:alpha val="100000"/>
            </a:srgbClr>
          </a:solidFill>
          <a:ln w="9525">
            <a:noFill/>
          </a:ln>
        </p:spPr>
        <p:txBody>
          <a:bodyPr vertOverflow="clip" rtlCol="0" anchor="ctr"/>
          <a:lstStyle/>
          <a:p>
            <a:pPr algn="ctr"/>
            <a:r>
              <a:t/>
            </a:r>
          </a:p>
        </p:txBody>
      </p:sp>
      <p:sp>
        <p:nvSpPr>
          <p:cNvPr id="3" name=""/>
          <p:cNvSpPr txBox="1"/>
          <p:nvPr/>
        </p:nvSpPr>
        <p:spPr>
          <a:xfrm>
            <a:off x="514350" y="628650"/>
            <a:ext cx="4476750" cy="247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BF4018">
                    <a:alpha val="100000"/>
                  </a:srgbClr>
                </a:solidFill>
                <a:latin typeface="Calibri"/>
              </a:rPr>
              <a:t><![CDATA[OBJETO DE APRENDIZAJE]]></a:t>
            </a:r>
          </a:p>
        </p:txBody>
      </p:sp>
      <p:sp>
        <p:nvSpPr>
          <p:cNvPr id="4" name="Placeholder for title"/>
          <p:cNvSpPr txBox="1"/>
          <p:nvPr>
            <p:ph type="title" idx="1"/>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5" name="Placeholder for subTitle"/>
          <p:cNvSpPr txBox="1"/>
          <p:nvPr>
            <p:ph type="subTitle" idx="2"/>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
        <p:nvSpPr>
          <p:cNvPr id="6" name="Placeholder for body"/>
          <p:cNvSpPr txBox="1"/>
          <p:nvPr>
            <p:ph type="body" idx="3"/>
          </p:nvPr>
        </p:nvSpPr>
        <p:spPr>
          <a:xfrm>
            <a:off x="514350" y="3581400"/>
            <a:ext cx="4476750" cy="91440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Objetivo del objeto de aprendizaje]]></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umbre - Seccion">
    <p:bg>
      <p:bgPr>
        <a:solidFill>
          <a:srgbClr val="172033"/>
        </a:solidFill>
        <a:effectLst/>
      </p:bgPr>
    </p:bg>
    <p:spTree>
      <p:nvGrpSpPr>
        <p:cNvPr id="1" name=""/>
        <p:cNvGrpSpPr/>
        <p:nvPr/>
      </p:nvGrpSpPr>
      <p:grpSpPr>
        <a:xfrm>
          <a:off x="514350" y="1428750"/>
          <a:ext cx="8629650" cy="4629150"/>
          <a:chOff x="514350" y="1428750"/>
          <a:chExt cx="8629650" cy="4629150"/>
        </a:xfrm>
      </p:grpSpPr>
      <p:sp>
        <p:nvSpPr>
          <p:cNvPr id="2" name="" descr=""/>
          <p:cNvSpPr/>
          <p:nvPr/>
        </p:nvSpPr>
        <p:spPr>
          <a:xfrm>
            <a:off x="514350" y="1428750"/>
            <a:ext cx="609600" cy="47625"/>
          </a:xfrm>
          <a:prstGeom prst="roundRect">
            <a:avLst/>
          </a:prstGeom>
          <a:solidFill>
            <a:srgbClr val="BF4018">
              <a:alpha val="100000"/>
            </a:srgbClr>
          </a:solidFill>
          <a:ln w="9525">
            <a:noFill/>
          </a:ln>
        </p:spPr>
        <p:txBody>
          <a:bodyPr vertOverflow="clip" rtlCol="0" anchor="ctr"/>
          <a:lstStyle/>
          <a:p>
            <a:pPr algn="ctr"/>
            <a:r>
              <a:t/>
            </a:r>
          </a:p>
        </p:txBody>
      </p:sp>
      <p:sp>
        <p:nvSpPr>
          <p:cNvPr id="3" name=""/>
          <p:cNvSpPr txBox="1"/>
          <p:nvPr/>
        </p:nvSpPr>
        <p:spPr>
          <a:xfrm>
            <a:off x="514350" y="1619250"/>
            <a:ext cx="81153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FFB000">
                    <a:alpha val="100000"/>
                  </a:srgbClr>
                </a:solidFill>
                <a:latin typeface="Calibri"/>
              </a:rPr>
              <a:t><![CDATA[SECCIÓN]]></a:t>
            </a:r>
          </a:p>
        </p:txBody>
      </p:sp>
      <p:sp>
        <p:nvSpPr>
          <p:cNvPr id="4" name="Placeholder for title"/>
          <p:cNvSpPr txBox="1"/>
          <p:nvPr>
            <p:ph type="title" idx="1"/>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umbre - Imagen">
    <p:bg>
      <p:bgPr>
        <a:solidFill>
          <a:srgbClr val="FFFDF8"/>
        </a:solidFill>
        <a:effectLst/>
      </p:bgPr>
    </p:bg>
    <p:spTree>
      <p:nvGrpSpPr>
        <p:cNvPr id="1" name=""/>
        <p:cNvGrpSpPr/>
        <p:nvPr/>
      </p:nvGrpSpPr>
      <p:grpSpPr>
        <a:xfrm>
          <a:off x="514350" y="247650"/>
          <a:ext cx="8629650" cy="4981575"/>
          <a:chOff x="514350" y="247650"/>
          <a:chExt cx="8629650" cy="4981575"/>
        </a:xfrm>
      </p:grpSpPr>
      <p:sp>
        <p:nvSpPr>
          <p:cNvPr id="2"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3" name="Placeholder for title"/>
          <p:cNvSpPr txBox="1"/>
          <p:nvPr>
            <p:ph type="title" idx="1"/>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4" name="Placeholder for pic"/>
          <p:cNvSpPr txBox="1"/>
          <p:nvPr>
            <p:ph type="pic" idx="0"/>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5" name="Placeholder for body"/>
          <p:cNvSpPr txBox="1"/>
          <p:nvPr>
            <p:ph type="body" idx="3"/>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
        <p:nvSpPr>
          <p:cNvPr id="6"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7"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 tooltip="https://farmacia.lumbre.lat/object/fg-a10-04-coordinacion-entre-areas"/>
              </a:rPr>
              <a:t><![CDATA[Coordinación entre áreas: escalar sin perder informació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36190" r:id="rId1"/>
    <p:sldLayoutId id="2481736191" r:id="rId2"/>
    <p:sldLayoutId id="2481736192" r:id="rId3"/>
    <p:sldLayoutId id="2481736193"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3fef12e25722fc989dac55a23580670bac8c7dae06f6268f1.jpg"/>
  <Relationship Id="rId3" Type="http://schemas.openxmlformats.org/officeDocument/2006/relationships/hyperlink" Target="https://farmacia.lumbre.lat/object/fg-a10-04-coordinacion-entre-areas"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10-04-coordinacion-entre-areas"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10-04-coordinacion-entre-areas"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10-04-coordinacion-entre-areas"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10-04-coordinacion-entre-areas"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10-04-coordinacion-entre-areas"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10-04-coordinacion-entre-areas"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10-04-coordinacion-entre-areas"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10-04-coordinacion-entre-areas"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10-04-coordinacion-entre-areas"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handoff4.jpg"/>
  <Relationship Id="rId3" Type="http://schemas.openxmlformats.org/officeDocument/2006/relationships/hyperlink" Target="https://farmacia.lumbre.lat/object/fg-a10-04-coordinacion-entre-areas" TargetMode="External"/>
  <Relationship Id="rId4" Type="http://schemas.openxmlformats.org/officeDocument/2006/relationships/hyperlink" Target="https://farmacia.lumbre.lat/object/fg-a10-04-coordinacion-entre-areas" TargetMode="External"/>
  <Relationship Id="rId5"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10-04-coordinacion-entre-areas" TargetMode="Externa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10-04-coordinacion-entre-areas"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10-04-coordinacion-entre-areas"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10-04-coordinacion-entre-areas"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10-04-coordinacion-entre-areas"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10-04-coordinacion-entre-areas"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10-04-coordinacion-entre-areas"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10-04-coordinacion-entre-areas"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escalamiento5.jpg"/>
  <Relationship Id="rId3" Type="http://schemas.openxmlformats.org/officeDocument/2006/relationships/hyperlink" Target="https://farmacia.lumbre.lat/object/fg-a10-04-coordinacion-entre-areas" TargetMode="External"/>
  <Relationship Id="rId4" Type="http://schemas.openxmlformats.org/officeDocument/2006/relationships/hyperlink" Target="https://farmacia.lumbre.lat/object/fg-a10-04-coordinacion-entre-areas" TargetMode="External"/>
  <Relationship Id="rId5"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10-04-coordinacion-entre-areas" TargetMode="Externa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10-04-coordinacion-entre-areas"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10-04-coordinacion-entre-areas"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10-04-coordinacion-entre-areas" TargetMode="Externa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10-04-coordinacion-entre-areas"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10-04-coordinacion-entre-areas"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10-04-coordinacion-entre-areas"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10-04-coordinacion-entre-areas"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10-04-coordinacion-entre-areas"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10-04-coordinacion-entre-areas"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checklist-coordinacion8.jpg"/>
  <Relationship Id="rId3" Type="http://schemas.openxmlformats.org/officeDocument/2006/relationships/hyperlink" Target="https://farmacia.lumbre.lat/object/fg-a10-04-coordinacion-entre-areas" TargetMode="External"/>
  <Relationship Id="rId4" Type="http://schemas.openxmlformats.org/officeDocument/2006/relationships/hyperlink" Target="https://farmacia.lumbre.lat/object/fg-a10-04-coordinacion-entre-areas" TargetMode="External"/>
  <Relationship Id="rId5"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10-04-coordinacion-entre-areas" TargetMode="Externa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10-04-coordinacion-entre-areas"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10-04-coordinacion-entre-areas"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10-04-coordinacion-entre-areas"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10-04-coordinacion-entre-areas"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10-04-coordinacion-entre-areas"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10-04-coordinacion-entre-areas"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10-04-coordinacion-entre-areas"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10-04-coordinacion-entre-areas"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10-04-coordinacion-entre-areas"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10-04-coordinacion-entre-areas"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10-04-coordinacion-entre-areas"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10-04-coordinacion-entre-areas"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10-04-coordinacion-entre-areas"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10-04-coordinacion-entre-areas"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10-04-coordinacion-entre-areas"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10-04-coordinacion-entre-areas" TargetMode="External"/>
  <Relationship Id="rId3" Type="http://schemas.openxmlformats.org/officeDocument/2006/relationships/hyperlink" Target="https://farmacia.lumbre.lat/object/fg-a10-04-coordinacion-entre-areas" TargetMode="External"/>
  <Relationship Id="rId4"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10-04-coordinacion-entre-areas"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10-04-coordinacion-entre-areas"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10-04-coordinacion-entre-areas"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10-04-coordinacion-entre-areas"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10-04-coordinacion-entre-areas"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10-04-coordinacion-entre-areas"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10-04-coordinacion-entre-areas"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10-04-coordinacion-entre-areas" TargetMode="External"/>
  <Relationship Id="rId3" Type="http://schemas.openxmlformats.org/officeDocument/2006/relationships/notesSlide" Target="../notesSlides/notesSlide56.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685800"/>
          <a:ext cx="8629650" cy="4981575"/>
          <a:chOff x="514350" y="685800"/>
          <a:chExt cx="8629650" cy="4981575"/>
        </a:xfrm>
      </p:grpSpPr>
      <p:sp>
        <p:nvSpPr>
          <p:cNvPr id="2" name="Placeholder for title"/>
          <p:cNvSpPr txBox="1"/>
          <p:nvPr>
            <p:ph type="title" idx="1"/>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oordinació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ntr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área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scala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in]]></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erde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información]]></a:t>
            </a:r>
          </a:p>
        </p:txBody>
      </p:sp>
      <p:sp>
        <p:nvSpPr>
          <p:cNvPr id="3" name="Placeholder for subTitle"/>
          <p:cNvSpPr txBox="1"/>
          <p:nvPr>
            <p:ph type="subTitle" idx="2"/>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Farmacias Guadalajara]]></a:t>
            </a:r>
          </a:p>
        </p:txBody>
      </p:sp>
      <p:sp>
        <p:nvSpPr>
          <p:cNvPr id="4" name="Placeholder for body"/>
          <p:cNvSpPr txBox="1"/>
          <p:nvPr>
            <p:ph type="body" idx="3"/>
          </p:nvPr>
        </p:nvSpPr>
        <p:spPr>
          <a:xfrm>
            <a:off x="514350" y="3581400"/>
            <a:ext cx="4476750" cy="91440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t>
            </a:r>
          </a:p>
        </p:txBody>
      </p:sp>
      <p:sp>
        <p:nvSpPr>
          <p:cNvPr id="5" name="" descr=""/>
          <p:cNvSpPr/>
          <p:nvPr/>
        </p:nvSpPr>
        <p:spPr>
          <a:xfrm>
            <a:off x="5334000" y="685800"/>
            <a:ext cx="3295650" cy="3619500"/>
          </a:xfrm>
          <a:prstGeom prst="roundRect">
            <a:avLst/>
          </a:prstGeom>
          <a:solidFill>
            <a:srgbClr val="FFFFFF">
              <a:alpha val="100000"/>
            </a:srgbClr>
          </a:solidFill>
          <a:ln w="9525">
            <a:solidFill>
              <a:srgbClr val="E4DCCB">
                <a:alpha val="100000"/>
              </a:srgbClr>
            </a:solidFill>
          </a:ln>
        </p:spPr>
        <p:txBody>
          <a:bodyPr vertOverflow="clip" rtlCol="0" anchor="ctr"/>
          <a:lstStyle/>
          <a:p>
            <a:pPr algn="ctr"/>
            <a:r>
              <a:t/>
            </a:r>
          </a:p>
        </p:txBody>
      </p:sp>
      <p:pic>
        <p:nvPicPr>
          <p:cNvPr id="6"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
        <p:nvSpPr>
          <p:cNvPr id="7"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farmacia.lumbre.lat/object/fg-a10-04-coordinacion-entre-areas"/>
              </a:rPr>
              <a:t><![CDATA[Ver el OA en farmacia.lumbre.lat]]></a:t>
            </a:r>
          </a:p>
        </p:txBody>
      </p:sp>
      <p:sp>
        <p:nvSpPr>
          <p:cNvPr id="8"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 / 56]]></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10-04-coordinacion-entre-areas"/>
              </a:rPr>
              <a:t><![CDATA[Coordinación entre áreas: escalar sin perder inform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terminar, la persona puede estructurar un handoff con situación, impacto, acciones intentadas y necesidad concreta; confirmar la recepción con lectura de vuelta; elegir a quién escalar según urgencia y alcance; y cerrar el ciclo con registro.]]></a:t>
            </a:r>
          </a:p>
        </p:txBody>
      </p:sp>
      <p:sp>
        <p:nvSpPr>
          <p:cNvPr id="9" name=""/>
          <p:cNvSpPr txBox="1"/>
          <p:nvPr/>
        </p:nvSpPr>
        <p:spPr>
          <a:xfrm>
            <a:off x="514350" y="2962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3248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cción de coordinación para entregar un turno o un caso con contexto, confirmar la comprensión, elegir el nivel de escalamiento correcto y cerrar el ciclo sin perder información ni exponer datos innecesario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10-04-coordinacion-entre-areas"/>
              </a:rPr>
              <a:t><![CDATA[Coordinación entre áreas: escalar sin perder inform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56]]></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Farmacias Guadalajara]]></a:t>
            </a:r>
          </a:p>
        </p:txBody>
      </p:sp>
      <p:sp>
        <p:nvSpPr>
          <p:cNvPr id="8" name=""/>
          <p:cNvSpPr txBox="1"/>
          <p:nvPr/>
        </p:nvSpPr>
        <p:spPr>
          <a:xfrm>
            <a:off x="514350" y="160972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coordinación · escalamiento · handoff · comunicación · operació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10-04-coordinacion-entre-areas"/>
              </a:rPr>
              <a:t><![CDATA[Coordinación entre áreas: escalar sin perder inform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5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uchos problemas de una tienda no nacen dentro de un área: nacen en la frontera entre dos. El turno que termina no le cuenta al que empieza lo que quedó pendiente; la recepción no le avisa a piso que un producto llegó separado; caja no le dice a mostrador que un cliente regresó por un cobro duplicado; el corporativo pide un dato que la tienda no sabe para qué se us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10-04-coordinacion-entre-areas"/>
              </a:rPr>
              <a:t><![CDATA[Coordinación entre áreas: escalar sin perder inform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56]]></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información se pierde en el relevo, no en el trabajo. Coordinar es más que enviar un mensaje: es asegurarse de que la otra persona entendió, sabe qué hacer y puede confirmarlo. Esta lección enseña una estructura para entregar un caso, elegir a quién escalar y cerrar el ciclo.]]></a:t>
            </a:r>
          </a:p>
        </p:txBody>
      </p:sp>
      <p:sp>
        <p:nvSpPr>
          <p:cNvPr id="8" name=""/>
          <p:cNvSpPr txBox="1"/>
          <p:nvPr/>
        </p:nvSpPr>
        <p:spPr>
          <a:xfrm>
            <a:off x="514350" y="28670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define los canales oficiales de Farmacias Guadalajara ni sustituye los protocolos de escalamiento de la empres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osto de un relevo incomplet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10-04-coordinacion-entre-areas"/>
              </a:rPr>
              <a:t><![CDATA[Coordinación entre áreas: escalar sin perder inform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56]]></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relevo incompleto no siempre se nota de inmediato. Se nota cuando el cliente vuelve, cuando el producto aparece en el lugar equivocado, cuando dos personas hacen la misma tarea o cuando nadie sabe quién prometió qué. El costo se paga en tiempo, en confianza y, a veces, en seguridad.]]></a:t>
            </a:r>
          </a:p>
        </p:txBody>
      </p:sp>
      <p:sp>
        <p:nvSpPr>
          <p:cNvPr id="8" name=""/>
          <p:cNvSpPr txBox="1"/>
          <p:nvPr/>
        </p:nvSpPr>
        <p:spPr>
          <a:xfrm>
            <a:off x="514350" y="28670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ausa rara vez es la mala intención: es la prisa, la costumbre de «ya se sabe» o la falta de un formato mínimo. Un buen relevo no requiere un sistema sofisticado; requiere cuatro cosas: qué pasó, qué impacto tiene, qué se intentó y qué se necesita de la otra person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osto de un relevo incomplet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10-04-coordinacion-entre-areas"/>
              </a:rPr>
              <a:t><![CDATA[Coordinación entre áreas: escalar sin perder inform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56]]></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falta la última, el receptor recibe una crónica, no una tarea. Si falta el impacto, no puede priorizar. Si falta lo intentado, repite el trabaj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osto de un relevo incomplet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10-04-coordinacion-entre-areas"/>
              </a:rPr>
              <a:t><![CDATA[Coordinación entre áreas: escalar sin perder inform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56]]></a:t>
            </a:r>
          </a:p>
        </p:txBody>
      </p:sp>
      <p:sp>
        <p:nvSpPr>
          <p:cNvPr id="7" name="" descr=""/>
          <p:cNvSpPr/>
          <p:nvPr/>
        </p:nvSpPr>
        <p:spPr>
          <a:xfrm>
            <a:off x="514350" y="1219200"/>
            <a:ext cx="8115300" cy="29908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9908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ontexto Farmacias Guadalajara]]></a:t>
            </a:r>
          </a:p>
        </p:txBody>
      </p:sp>
      <p:sp>
        <p:nvSpPr>
          <p:cNvPr id="10" name=""/>
          <p:cNvSpPr txBox="1"/>
          <p:nvPr/>
        </p:nvSpPr>
        <p:spPr>
          <a:xfrm>
            <a:off x="685800" y="1619250"/>
            <a:ext cx="7772400" cy="2552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cadena operaba 3,084 sucursales en 511 ciudades de los 32 estados al segundo trimestre de 2026 (F4, información financiera 2T-2026 citada en la propuesta Lumbre). En una red de ese tamaño, la coordinación ocurre entre turnos, áreas de la tienda y equipos corporativos que no comparten el mismo espacio. Un mensaje claro no garantiza que el otro lado tenga el contexto; por eso se confirma la recepción. La cifra corresponde al 2T-2026 y debe citarse con ese period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 relevo útil responde cinco pregunta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10-04-coordinacion-entre-areas"/>
              </a:rPr>
              <a:t><![CDATA[Coordinación entre áreas: escalar sin perder inform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56]]></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1581150"/>
                <a:gridCol w="3476625"/>
                <a:gridCol w="30575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regun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incluy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evi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pasó?]]></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echo observable, producto o cliente afectado, mom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versión vaga que obliga a repreguntar to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impacto tien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 quién afecta y qué se detiene si no se atiend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iorizar por orden de llegada y no por riesg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se intentó?]]></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ciones realizadas y result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petir pasos ya hech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necesi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cisión, autorización, dato o apoyo concre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mensaje que informa pero no pide n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 relevo útil responde cinco pregunta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10-04-coordinacion-entre-areas"/>
              </a:rPr>
              <a:t><![CDATA[Coordinación entre áreas: escalar sin perder inform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56]]></a:t>
            </a:r>
          </a:p>
        </p:txBody>
      </p:sp>
      <p:graphicFrame>
        <p:nvGraphicFramePr>
          <p:cNvPr id="7" name="" descr=""/>
          <p:cNvGraphicFramePr>
            <a:graphicFrameLocks noGrp="1"/>
          </p:cNvGraphicFramePr>
          <p:nvPr/>
        </p:nvGraphicFramePr>
        <p:xfrm>
          <a:off x="514350" y="1257300"/>
          <a:ext cx="8115300" cy="1133475"/>
        </p:xfrm>
        <a:graphic>
          <a:graphicData uri="http://schemas.openxmlformats.org/drawingml/2006/table">
            <a:tbl>
              <a:tblPr firstRow="1" bandRow="1"/>
              <a:tblGrid>
                <a:gridCol w="1581150"/>
                <a:gridCol w="3476625"/>
                <a:gridCol w="30575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regun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incluy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evi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ra cuán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lazo o consecuencia de no actu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pendiente sin dueño ni f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Placeholder for title"/>
          <p:cNvSpPr txBox="1"/>
          <p:nvPr>
            <p:ph type="title" idx="1"/>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osto de un relevo incompleto]]></a:t>
            </a:r>
          </a:p>
        </p:txBody>
      </p:sp>
      <p:pic>
        <p:nvPicPr>
          <p:cNvPr id="3" name="" descr="Flujo de cinco pasos de un relevo: preparar contexto, entregar, confirmar, actuar y cerrar">
            <a:hlinkClick r:id="rId3" tooltip="Flujo de cinco pasos de un relevo: preparar contexto, entregar, confirmar, actuar y cerrar"/>
          </p:cNvPr>
          <p:cNvPicPr>
            <a:picLocks noChangeAspect="1"/>
          </p:cNvPicPr>
          <p:nvPr>
            <p:ph type="pic"/>
          </p:nvPr>
        </p:nvPicPr>
        <p:blipFill>
          <a:blip r:embed="rId2"/>
          <a:stretch>
            <a:fillRect/>
          </a:stretch>
        </p:blipFill>
        <p:spPr>
          <a:xfrm>
            <a:off x="1533525" y="1257300"/>
            <a:ext cx="6076950" cy="2533650"/>
          </a:xfrm>
          <a:prstGeom prst="rect">
            <a:avLst/>
          </a:prstGeom>
          <a:noFill/>
        </p:spPr>
      </p:pic>
      <p:sp>
        <p:nvSpPr>
          <p:cNvPr id="4" name="Placeholder for body"/>
          <p:cNvSpPr txBox="1"/>
          <p:nvPr>
            <p:ph type="body" idx="3"/>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El relevo no termina cuando envías el mensaje: termina cuando la otra persona confirma qué entendió y qué hará.]]></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farmacia.lumbre.lat/object/fg-a10-04-coordinacion-entre-areas"/>
              </a:rPr>
              <a:t><![CDATA[Ver imagen original en el O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56]]></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nfirmar no es desconfia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10-04-coordinacion-entre-areas"/>
              </a:rPr>
              <a:t><![CDATA[Coordinación entre áreas: escalar sin perder inform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56]]></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operaciones donde un error tiene consecuencias, la confirmación de recepción es una práctica de seguridad, no una muestra de desconfianza. Se conoce como lectura de vuelta o read-back: quien recibe repite con sus palabras qué entendió y qué va a hacer.]]></a:t>
            </a:r>
          </a:p>
        </p:txBody>
      </p:sp>
      <p:sp>
        <p:nvSpPr>
          <p:cNvPr id="8" name=""/>
          <p:cNvSpPr txBox="1"/>
          <p:nvPr/>
        </p:nvSpPr>
        <p:spPr>
          <a:xfrm>
            <a:off x="514350" y="2867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sí se detectan malentendidos antes de que se conviertan en errores. Un «ok» o un pulgar arriba no confirman comprensión; confirman que el mensaje se vio. La diferencia importa cuando hay un producto, un cliente o un plazo de por medi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nfirmar no es desconfia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10-04-coordinacion-entre-areas"/>
              </a:rPr>
              <a:t><![CDATA[Coordinación entre áreas: escalar sin perder inform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56]]></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caso es crítico, pide la confirmación explícita por el canal definido y registra la respuesta. Si no puedes obtenerla, no asumas que la tarea está en marcha: vuelve a intentarlo o escal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nfirmar no es desconfia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10-04-coordinacion-entre-areas"/>
              </a:rPr>
              <a:t><![CDATA[Coordinación entre áreas: escalar sin perder inform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56]]></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onfirmación también aplica al que entrega. Antes de cerrar el turno, verifica que los pendientes críticos quedaron en manos de alguien que los conoce. Un relevo verbal al final del pasillo, mientras la otra persona se pone la mochila, no es un relevo: es una probabilidad. Si el pendiente es importante, déjalo por escrito en el canal autorizado y pide confirmación. No se trata de llenar formularios: se trata de que el siguiente turno no empiece adivinando. La misma lógica aplica entre tienda y corporativo: quien pide un dato debe decir para qué y para cuándo; quien lo entrega debe confirmar el alcance y avisar si falta informació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nfirmar no es desconfiar · Un handoff en cinco pasos · Paso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10-04-coordinacion-entre-areas"/>
              </a:rPr>
              <a:t><![CDATA[Coordinación entre áreas: escalar sin perder inform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56]]></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epara el contexto]]></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úne el hecho, el impacto, lo que ya se intentó y la necesidad concreta. Si no puedes resumirlo en cuatro frases, todavía no lo entiend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nfirmar no es desconfiar · Un handoff en cinco pasos · Paso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10-04-coordinacion-entre-areas"/>
              </a:rPr>
              <a:t><![CDATA[Coordinación entre áreas: escalar sin perder inform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56]]></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ntrega por el canal adecuado]]></a:t>
            </a:r>
          </a:p>
        </p:txBody>
      </p:sp>
      <p:sp>
        <p:nvSpPr>
          <p:cNvPr id="8" name=""/>
          <p:cNvSpPr txBox="1"/>
          <p:nvPr/>
        </p:nvSpPr>
        <p:spPr>
          <a:xfrm>
            <a:off x="514350" y="16383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sa el canal definido para ese tipo de caso. Un tema urgente no se resuelve con un mensaje que nadie revisará hasta mañan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nfirmar no es desconfiar · Un handoff en cinco pasos · Paso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10-04-coordinacion-entre-areas"/>
              </a:rPr>
              <a:t><![CDATA[Coordinación entre áreas: escalar sin perder inform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56]]></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ide confirmación]]></a:t>
            </a:r>
          </a:p>
        </p:txBody>
      </p:sp>
      <p:sp>
        <p:nvSpPr>
          <p:cNvPr id="8" name=""/>
          <p:cNvSpPr txBox="1"/>
          <p:nvPr/>
        </p:nvSpPr>
        <p:spPr>
          <a:xfrm>
            <a:off x="514350" y="16383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olicita que la otra persona repita qué entendió y qué hará. La confirmación puede ser breve, pero debe ser específic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nfirmar no es desconfiar · Un handoff en cinco pasos · Paso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10-04-coordinacion-entre-areas"/>
              </a:rPr>
              <a:t><![CDATA[Coordinación entre áreas: escalar sin perder inform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56]]></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ctúa y avisa]]></a:t>
            </a:r>
          </a:p>
        </p:txBody>
      </p:sp>
      <p:sp>
        <p:nvSpPr>
          <p:cNvPr id="8" name=""/>
          <p:cNvSpPr txBox="1"/>
          <p:nvPr/>
        </p:nvSpPr>
        <p:spPr>
          <a:xfrm>
            <a:off x="514350" y="16383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ien recibe ejecuta y comunica el resultado o el siguiente obstáculo. El silencio no es evidencia de avanc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nfirmar no es desconfiar · Un handoff en cinco pasos · Paso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10-04-coordinacion-entre-areas"/>
              </a:rPr>
              <a:t><![CDATA[Coordinación entre áreas: escalar sin perder inform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56]]></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ierra el ciclo]]></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firma que el problema quedó resuelto o que pasó al siguiente nivel. Registra la decisión para que el caso no se reabra sin context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Placeholder for title"/>
          <p:cNvSpPr txBox="1"/>
          <p:nvPr>
            <p:ph type="title" idx="1"/>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nfirmar no es desconfiar]]></a:t>
            </a:r>
          </a:p>
        </p:txBody>
      </p:sp>
      <p:pic>
        <p:nvPicPr>
          <p:cNvPr id="3" name="" descr="Matriz de niveles de escalamiento con el tipo de situación y la información que conviene llevar">
            <a:hlinkClick r:id="rId3" tooltip="Matriz de niveles de escalamiento con el tipo de situación y la información que conviene llevar"/>
          </p:cNvPr>
          <p:cNvPicPr>
            <a:picLocks noChangeAspect="1"/>
          </p:cNvPicPr>
          <p:nvPr>
            <p:ph type="pic"/>
          </p:nvPr>
        </p:nvPicPr>
        <p:blipFill>
          <a:blip r:embed="rId2"/>
          <a:stretch>
            <a:fillRect/>
          </a:stretch>
        </p:blipFill>
        <p:spPr>
          <a:xfrm>
            <a:off x="1533525" y="1257300"/>
            <a:ext cx="6076950" cy="2533650"/>
          </a:xfrm>
          <a:prstGeom prst="rect">
            <a:avLst/>
          </a:prstGeom>
          <a:noFill/>
        </p:spPr>
      </p:pic>
      <p:sp>
        <p:nvSpPr>
          <p:cNvPr id="4" name="Placeholder for body"/>
          <p:cNvSpPr txBox="1"/>
          <p:nvPr>
            <p:ph type="body" idx="3"/>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Escalar no es pasar el problema: es llevarlo al nivel que puede decidir, con el contexto necesari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farmacia.lumbre.lat/object/fg-a10-04-coordinacion-entre-areas"/>
              </a:rPr>
              <a:t><![CDATA[Ver imagen original en el O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56]]></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scalar es una decisión, no una huid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10-04-coordinacion-entre-areas"/>
              </a:rPr>
              <a:t><![CDATA[Coordinación entre áreas: escalar sin perder inform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56]]></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alar significa mover un caso a alguien con más autoridad, información o recursos. No es sinónimo de «no me toca» ni de «no puedo». Se escala cuando la decisión excede el alcance propio, cuando hay un riesgo que no se puede contener en el nivel actual o cuando se necesita un recurso que no está disponible. También se escala cuando el caso lleva demasiado tiempo sin resolverse y está afectando al cliente. Lo que no se hace es escalar sin contexto —«hay un problema, ve tú»— ni retener un caso crítico para no molestar. Ambas conductas cuestan más que una llamada a tiemp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Niveles generales de escalamient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10-04-coordinacion-entre-areas"/>
              </a:rPr>
              <a:t><![CDATA[Coordinación entre áreas: escalar sin perder inform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56]]></a:t>
            </a:r>
          </a:p>
        </p:txBody>
      </p:sp>
      <p:graphicFrame>
        <p:nvGraphicFramePr>
          <p:cNvPr id="7" name="" descr=""/>
          <p:cNvGraphicFramePr>
            <a:graphicFrameLocks noGrp="1"/>
          </p:cNvGraphicFramePr>
          <p:nvPr/>
        </p:nvGraphicFramePr>
        <p:xfrm>
          <a:off x="514350" y="1257300"/>
          <a:ext cx="8115300" cy="3324225"/>
        </p:xfrm>
        <a:graphic>
          <a:graphicData uri="http://schemas.openxmlformats.org/drawingml/2006/table">
            <a:tbl>
              <a:tblPr firstRow="1" bandRow="1"/>
              <a:tblGrid>
                <a:gridCol w="1914525"/>
                <a:gridCol w="3105150"/>
                <a:gridCol w="30956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Nive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uándo acudi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llev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pañero o responsable de tur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decisión está dentro del alcance del tur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echo, impacto y necesidad concre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pervisión o jefatu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requiere autorización, priorización o apoyo entre áre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texto, acciones intentadas y opcio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Área especializ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caso requiere conocimiento técnico, legal o de segur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atos, evidencia y pregunta específi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Niveles generales de escalamient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10-04-coordinacion-entre-areas"/>
              </a:rPr>
              <a:t><![CDATA[Coordinación entre áreas: escalar sin perder inform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56]]></a:t>
            </a:r>
          </a:p>
        </p:txBody>
      </p:sp>
      <p:graphicFrame>
        <p:nvGraphicFramePr>
          <p:cNvPr id="7" name="" descr=""/>
          <p:cNvGraphicFramePr>
            <a:graphicFrameLocks noGrp="1"/>
          </p:cNvGraphicFramePr>
          <p:nvPr/>
        </p:nvGraphicFramePr>
        <p:xfrm>
          <a:off x="514350" y="1257300"/>
          <a:ext cx="8115300" cy="1400175"/>
        </p:xfrm>
        <a:graphic>
          <a:graphicData uri="http://schemas.openxmlformats.org/drawingml/2006/table">
            <a:tbl>
              <a:tblPr firstRow="1" bandRow="1"/>
              <a:tblGrid>
                <a:gridCol w="1914525"/>
                <a:gridCol w="3105150"/>
                <a:gridCol w="30956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Nive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uándo acudi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llev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mergencia o riesgo inmedia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ay peligro para una persona o para la segur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bicación, situación y apoyo requerido; seguir el protoco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scalar es una decisión, no una hu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10-04-coordinacion-entre-areas"/>
              </a:rPr>
              <a:t><![CDATA[Coordinación entre áreas: escalar sin perder inform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56]]></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spués de escalar, el caso no desaparece de tu responsabilidad. Si el cliente sigue esperando, si el producto sigue separado o si el turno está por terminar, tú sigues siendo parte del seguimiento hasta que alguien confirme la recepción.]]></a:t>
            </a:r>
          </a:p>
        </p:txBody>
      </p:sp>
      <p:sp>
        <p:nvSpPr>
          <p:cNvPr id="8" name=""/>
          <p:cNvSpPr txBox="1"/>
          <p:nvPr/>
        </p:nvSpPr>
        <p:spPr>
          <a:xfrm>
            <a:off x="514350" y="25336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oordinación entre áreas también exige respetar los límites: no compartas datos personales, precios, contratos o información confidencial fuera de los canales autorizados. Comparte lo necesario para que el caso se resuelva, no todo lo que sab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scalar es una decisión, no una hu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10-04-coordinacion-entre-areas"/>
              </a:rPr>
              <a:t><![CDATA[Coordinación entre áreas: escalar sin perder inform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56]]></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separa a la persona del problema: describir un hecho no es acusar a alguien. «El pedido llegó sin remisión» es un hecho; «el de recepción es un desordenado» es una etiqueta que no ayuda a resolv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10-04-coordinacion-entre-areas"/>
              </a:rPr>
              <a:t><![CDATA[Coordinación entre áreas: escalar sin perder inform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scalar es una decisión, no una huida · Escalar con contexto en cinco pasos · Paso 1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valúa urgencia e impacto]]></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termina si hay riesgo para una persona, para el cliente o para la operación. La urgencia define el canal y el tiempo de respuest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10-04-coordinacion-entre-areas"/>
              </a:rPr>
              <a:t><![CDATA[Coordinación entre áreas: escalar sin perder inform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scalar es una decisión, no una huida · Escalar con contexto en cinco pasos · Paso 2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úne el contexto mínimo]]></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pasó, a quién afecta, qué se intentó y qué evidencia existe. No envíes el caso crudo para que el otro lo investigue desde cer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10-04-coordinacion-entre-areas"/>
              </a:rPr>
              <a:t><![CDATA[Coordinación entre áreas: escalar sin perder inform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scalar es una decisión, no una huida · Escalar con contexto en cinco pasos · Paso 3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ige el nivel y el canal]]></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dentifica quién puede decidir y por qué medio se atiende ese tipo de caso. Evita saltar niveles sin razón o quedarte en un nivel que no puede resolve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10-04-coordinacion-entre-areas"/>
              </a:rPr>
              <a:t><![CDATA[Coordinación entre áreas: escalar sin perder inform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scalar es una decisión, no una huida · Escalar con contexto en cinco pasos · Paso 4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omunica la necesidad]]></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 qué decisión, autorización o recurso necesitas y para cuándo. Un mensaje sin pedido concreto se convierte en una conversación interminabl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10-04-coordinacion-entre-areas"/>
              </a:rPr>
              <a:t><![CDATA[Coordinación entre áreas: escalar sin perder inform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scalar es una decisión, no una huida · Escalar con contexto en cinco pasos · Paso 5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onfirma y registr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Verifica que el caso fue recibido, deja registro de la decisión y avisa al cliente o al equipo qué sigue. Cierra el ciclo cuando se resuelv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Placeholder for title"/>
          <p:cNvSpPr txBox="1"/>
          <p:nvPr>
            <p:ph type="title" idx="1"/>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scalar es una decisión, no una huida]]></a:t>
            </a:r>
          </a:p>
        </p:txBody>
      </p:sp>
      <p:pic>
        <p:nvPicPr>
          <p:cNvPr id="3" name="" descr="Checklist de seis puntos para entregar un caso o escalarlo sin perder información">
            <a:hlinkClick r:id="rId3" tooltip="Checklist de seis puntos para entregar un caso o escalarlo sin perder información"/>
          </p:cNvPr>
          <p:cNvPicPr>
            <a:picLocks noChangeAspect="1"/>
          </p:cNvPicPr>
          <p:nvPr>
            <p:ph type="pic"/>
          </p:nvPr>
        </p:nvPicPr>
        <p:blipFill>
          <a:blip r:embed="rId2"/>
          <a:stretch>
            <a:fillRect/>
          </a:stretch>
        </p:blipFill>
        <p:spPr>
          <a:xfrm>
            <a:off x="2571750" y="1257300"/>
            <a:ext cx="4000500" cy="2533650"/>
          </a:xfrm>
          <a:prstGeom prst="rect">
            <a:avLst/>
          </a:prstGeom>
          <a:noFill/>
        </p:spPr>
      </p:pic>
      <p:sp>
        <p:nvSpPr>
          <p:cNvPr id="4" name="Placeholder for body"/>
          <p:cNvSpPr txBox="1"/>
          <p:nvPr>
            <p:ph type="body" idx="3"/>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ontexto, impacto, acciones, necesidad, canal y confirmación: seis condiciones para que la información llegue complet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farmacia.lumbre.lat/object/fg-a10-04-coordinacion-entre-areas"/>
              </a:rPr>
              <a:t><![CDATA[Ver imagen original en el O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56]]></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Buenas prácticas generales de farmacia en coordinación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10-04-coordinacion-entre-areas"/>
              </a:rPr>
              <a:t><![CDATA[Coordinación entre áreas: escalar sin perder inform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5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práctica concreta: usa una estructura breve y siempre la misma para los casos importantes, y confirma la recepción con lectura de vuelta. El riesgo que previene es el error por malentendido en situaciones de presión: un producto que se pide para un cliente equivocado, una temperatura que se reporta mal, una instrucción que se interpreta al revé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Buenas prácticas generales de farmacia en coordinación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10-04-coordinacion-entre-areas"/>
              </a:rPr>
              <a:t><![CDATA[Coordinación entre áreas: escalar sin perder inform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5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omunicación de bucle cerrado, usada en entornos de seguridad, consiste en que el receptor repita la instrucción y el emisor confirme que es correcta. En una farmacia, esa práctica protege la atención y la seguridad del cliente. No necesitas un protocolo complejo: necesitas que la información crítica se confirme y quede registrada.]]></a:t>
            </a:r>
          </a:p>
        </p:txBody>
      </p:sp>
      <p:sp>
        <p:nvSpPr>
          <p:cNvPr id="8" name=""/>
          <p:cNvSpPr txBox="1"/>
          <p:nvPr/>
        </p:nvSpPr>
        <p:spPr>
          <a:xfrm>
            <a:off x="514350" y="319087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caso incluye datos personales o clínicos, comparte solo lo necesario y por el canal autorizado.]]></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Buenas prácticas generales de farmacia en coordinación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10-04-coordinacion-entre-areas"/>
              </a:rPr>
              <a:t><![CDATA[Coordinación entre áreas: escalar sin perder inform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56]]></a:t>
            </a:r>
          </a:p>
        </p:txBody>
      </p:sp>
      <p:sp>
        <p:nvSpPr>
          <p:cNvPr id="7" name="" descr=""/>
          <p:cNvSpPr/>
          <p:nvPr/>
        </p:nvSpPr>
        <p:spPr>
          <a:xfrm>
            <a:off x="514350" y="1219200"/>
            <a:ext cx="8115300" cy="236220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lcance de las buenas prácticas]]></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s prácticas son criterios generales de farmacia y retail; no son políticas de Farmacias Guadalajara. Los canales, niveles de escalamiento, tiempos de respuesta y protocolos de emergencia los define la empresa. Si una recomendación general contradice el procedimiento local validado, prevalece el procedimiento de la empres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Buenas prácticas generales de farmacia en coordinación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10-04-coordinacion-entre-areas"/>
              </a:rPr>
              <a:t><![CDATA[Coordinación entre áreas: escalar sin perder inform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56]]></a:t>
            </a:r>
          </a:p>
        </p:txBody>
      </p:sp>
      <p:sp>
        <p:nvSpPr>
          <p:cNvPr id="7" name="" descr=""/>
          <p:cNvSpPr/>
          <p:nvPr/>
        </p:nvSpPr>
        <p:spPr>
          <a:xfrm>
            <a:off x="514350" y="1219200"/>
            <a:ext cx="8115300" cy="33051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33051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Ficha de la lección]]></a:t>
            </a:r>
          </a:p>
        </p:txBody>
      </p:sp>
      <p:sp>
        <p:nvSpPr>
          <p:cNvPr id="10" name=""/>
          <p:cNvSpPr txBox="1"/>
          <p:nvPr/>
        </p:nvSpPr>
        <p:spPr>
          <a:xfrm>
            <a:off x="685800" y="1619250"/>
            <a:ext cx="7772400" cy="28670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úblico: todos, con énfasis en supervisión y coordinación entre áreas. Objetivo: entregar un caso con contexto, confirmar la recepción, escalar al nivel correcto y cerrar el ciclo. Fuentes: F15 (buenas prácticas generales de farmacia y comunicación en seguridad); F4 (3,084 sucursales, 2T-2026); F1 y F3 (temas de administración y liderazgo; documentos no accesibles, solo metadatos). Consulta: 22-oct-2026. Pendiente de validación: canales oficiales, niveles de escalamiento, tiempos y protocolos de emergencia con operación/RH.]]></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10-04-coordinacion-entre-areas"/>
              </a:rPr>
              <a:t><![CDATA[Coordinación entre áreas: escalar sin perder inform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fg-a10-04-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fg-a10-04-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fg-a10-04-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fg-a10-04-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fg-a10-04-ex05]]></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10-04-coordinacion-entre-areas"/>
              </a:rPr>
              <a:t><![CDATA[Coordinación entre áreas: escalar sin perder inform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56]]></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fg-a10-04-ex06]]></a:t>
            </a:r>
          </a:p>
        </p:txBody>
      </p:sp>
      <p:sp>
        <p:nvSpPr>
          <p:cNvPr id="8" name=""/>
          <p:cNvSpPr txBox="1"/>
          <p:nvPr/>
        </p:nvSpPr>
        <p:spPr>
          <a:xfrm>
            <a:off x="514350" y="15716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Ya puedes entregar un caso con contexto, confirmar que se entendió y escalarlo al nivel que puede decidir.]]></a:t>
            </a:r>
          </a:p>
        </p:txBody>
      </p:sp>
      <p:sp>
        <p:nvSpPr>
          <p:cNvPr id="9" name=""/>
          <p:cNvSpPr txBox="1"/>
          <p:nvPr/>
        </p:nvSpPr>
        <p:spPr>
          <a:xfrm>
            <a:off x="514350" y="22574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as cinco preguntas del relevo, la lectura de vuelta y los niveles de escalamiento.]]></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10-04-coordinacion-entre-areas"/>
              </a:rPr>
              <a:t><![CDATA[Coordinación entre áreas: escalar sin perder inform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jercicio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l es la mejor forma de cerrar un relevo importante al terminar el turn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Dejar un mensaje largo en el grupo y confiar en que se leerá.]]></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ntregar el contexto, pedir que la otra persona repita qué hará y registrar el acuerdo.]]></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Avisar de viva voz mientras la otra persona se retira.]]></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Guardar el pendiente para resolverlo tú al día siguient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10-04-coordinacion-entre-areas"/>
              </a:rPr>
              <a:t><![CDATA[Coordinación entre áreas: escalar sin perder inform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jercicio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envié el mensaje y apareció la palomita de entregado, puedo asumir que la otra persona entendió y actuará.]]></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10-04-coordinacion-entre-areas"/>
              </a:rPr>
              <a:t><![CDATA[Coordinación entre áreas: escalar sin perder inform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jercicios]]></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práctica de pedir que quien recibe repita con sus palabras lo que entendió se llama lectura de ___.]]></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10-04-coordinacion-entre-areas"/>
              </a:rPr>
              <a:t><![CDATA[Coordinación entre áreas: escalar sin perder inform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jercicio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pregunta del relevo con lo que aport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Qué pasó?]]></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Qué impacto tiene?]]></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Qué se intentó?]]></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Qué necesito?]]></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 quién afecta y qué se detiene]]></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cciones realizadas y resultado]]></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10-04-coordinacion-entre-areas"/>
              </a:rPr>
              <a:t><![CDATA[Coordinación entre áreas: escalar sin perder inform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56]]></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Decisión o apoyo concreto]]></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Hecho observable y momento]]></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10-04-coordinacion-entre-areas"/>
              </a:rPr>
              <a:t><![CDATA[Coordinación entre áreas: escalar sin perder inform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jercicio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situación según el nivel de escalamiento general.]]></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Turno]]></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upervisión]]></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Área especializad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Reasignar una tarea dentro del mismo turno.]]></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Resolver una duda de prioridad entre dos tareas.]]></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Autorizar una excepción que excede el alcance del turno.]]></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10-04-coordinacion-entre-areas"/>
              </a:rPr>
              <a:t><![CDATA[Coordinación entre áreas: escalar sin perder inform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56]]></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Priorizar apoyo entre dos áreas de la tienda.]]></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Consultar una condición técnica o sanitaria del producto.]]></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Validar una obligación legal o de privacidad.]]></a:t>
            </a:r>
          </a:p>
        </p:txBody>
      </p:sp>
      <p:sp>
        <p:nvSpPr>
          <p:cNvPr id="10"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10-04-coordinacion-entre-areas"/>
              </a:rPr>
              <a:t><![CDATA[Coordinación entre áreas: escalar sin perder inform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jercicio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un handoff completo.]]></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ntregar por el canal adecuado.]]></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edir confirmación y lectura de vuelta.]]></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Actuar y avisar el resultado.]]></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errar el ciclo y registrar.]]></a:t>
            </a:r>
          </a:p>
        </p:txBody>
      </p:sp>
      <p:sp>
        <p:nvSpPr>
          <p:cNvPr id="13" name=""/>
          <p:cNvSpPr txBox="1"/>
          <p:nvPr/>
        </p:nvSpPr>
        <p:spPr>
          <a:xfrm>
            <a:off x="628650" y="3438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Preparar el contexto.]]></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10-04-coordinacion-entre-areas"/>
              </a:rPr>
              <a:t><![CDATA[Coordinación entre áreas: escalar sin perder inform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jercicios]]></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iensa en un caso que se perdió entre turnos o áreas. ¿Qué pregunta del relevo faltó y cómo la agregarías la próxima vez sin alargar la conversación?]]></a:t>
            </a:r>
          </a:p>
        </p:txBody>
      </p:sp>
      <p:sp>
        <p:nvSpPr>
          <p:cNvPr id="9" name=""/>
          <p:cNvSpPr txBox="1"/>
          <p:nvPr/>
        </p:nvSpPr>
        <p:spPr>
          <a:xfrm>
            <a:off x="514350" y="26955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 la coordina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10-04-coordinacion-entre-areas"/>
              </a:rPr>
              <a:t><![CDATA[Coordinación entre áreas: escalar sin perder inform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56]]></a:t>
            </a:r>
          </a:p>
        </p:txBody>
      </p:sp>
      <p:graphicFrame>
        <p:nvGraphicFramePr>
          <p:cNvPr id="7" name="" descr=""/>
          <p:cNvGraphicFramePr>
            <a:graphicFrameLocks noGrp="1"/>
          </p:cNvGraphicFramePr>
          <p:nvPr/>
        </p:nvGraphicFramePr>
        <p:xfrm>
          <a:off x="514350" y="1257300"/>
          <a:ext cx="8115300" cy="215265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andoff]]></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levo con contex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ad-back]]></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petir para confirm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cal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levar al nivel que decid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err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firmar y registr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 la coordinación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10-04-coordinacion-entre-areas"/>
              </a:rPr>
              <a:t><![CDATA[Coordinación entre áreas: escalar sin perder inform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56]]></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farmacia.lumbre.lat/object/fg-a10-04-coordinacion-entre-areas"/>
              </a:rPr>
              <a:t><![CDATA[Abrir el juego en el O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de escalamiento · Tarjeta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10-04-coordinacion-entre-areas"/>
              </a:rPr>
              <a:t><![CDATA[Coordinación entre áreas: escalar sin perder inform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cuatro cosas necesita un relevo?]]></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de escalamiento · Tarjeta 1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10-04-coordinacion-entre-areas"/>
              </a:rPr>
              <a:t><![CDATA[Coordinación entre áreas: escalar sin perder inform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é pasó, qué impacto tiene, qué se intentó y qué se necesita.]]></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de escalamiento · Tarjeta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10-04-coordinacion-entre-areas"/>
              </a:rPr>
              <a:t><![CDATA[Coordinación entre áreas: escalar sin perder inform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la lectura de vuelta?]]></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de escalamiento · Tarjeta 2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10-04-coordinacion-entre-areas"/>
              </a:rPr>
              <a:t><![CDATA[Coordinación entre áreas: escalar sin perder inform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edir que quien recibe repita qué entendió y qué hará.]]></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de escalamiento · Tarjeta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10-04-coordinacion-entre-areas"/>
              </a:rPr>
              <a:t><![CDATA[Coordinación entre áreas: escalar sin perder inform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do se escala?]]></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de escalamiento · Tarjeta 3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10-04-coordinacion-entre-areas"/>
              </a:rPr>
              <a:t><![CDATA[Coordinación entre áreas: escalar sin perder inform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uando la decisión excede el alcance, hay un riesgo no contenido o falta un recurso.]]></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de escalamiento · Tarjeta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10-04-coordinacion-entre-areas"/>
              </a:rPr>
              <a:t><![CDATA[Coordinación entre áreas: escalar sin perder inform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no se comparte al escalar?]]></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de escalamiento · Tarjeta 4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10-04-coordinacion-entre-areas"/>
              </a:rPr>
              <a:t><![CDATA[Coordinación entre áreas: escalar sin perder inform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atos personales o información confidencial que no sean necesarios para resolver el caso.]]></a:t>
            </a:r>
          </a:p>
        </p:txBody>
      </p:sp>
    </p:spTree>
  </p:cSld>
  <p:clrMapOvr>
    <a:masterClrMapping/>
  </p:clrMapOvr>
</p:sld>
</file>

<file path=ppt/theme/theme1.xml><?xml version="1.0" encoding="utf-8"?>
<a:theme xmlns:a="http://schemas.openxmlformats.org/drawingml/2006/main" name="Theme31">
  <a:themeElements>
    <a:clrScheme name="Theme3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2026-10-23T01:45:17Z</dcterms:created>
  <dcterms:modified xsi:type="dcterms:W3CDTF">2026-10-23T01:45:17Z</dcterms:modified>
  <dc:title>Coordinación entre áreas: escalar sin perder información</dc:title>
  <dc:description>Presentación editable del OA «Coordinación entre áreas: escalar sin perder información». Enlace: https://farmacia.lumbre.lat/object/fg-a10-04-coordinacion-entre-areas</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