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Farmacias Guadalaj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2-relacion-proveedor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lación se prueba en la recep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lación se prueba en la recep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verificar en una entrega de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verificar en una entrega de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oveedo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l ciclo de una compra responsable: necesidad, proveedor autorizado, pedido, recepción y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iclo no termina cuando llega el producto: termina cuando se evalúa el cumplimiento y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uerdos claros, no acuerdos de pasillo»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uerdos claros, no acuerdos de pasillo»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ituaciones y respuesta esp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Situaciones y respuesta espe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clo de una compr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Define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cantidad, destino y fecha. Sin una necesidad clara, cualquier oferta parece bu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clo de una compr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Confirma proveedor y ca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 que el proveedor esté autorizado y que la compra se realice por el canal correspo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clo de una compr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Formaliza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ducto, presentación, cantidad, precio y condiciones quedan registrados en el documento o sistema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clo de una compr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Recibe y doc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 identidad, pedido, documentación y condición. Registra la diferencia antes de guar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iclo de una compra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Evalúa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mplimiento, completitud, calidad y documentación. La evaluación se comparte por el canal definido, no en conversaciones inform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limites-proveedo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ituaciones con proveedores que deben rechazarse o escal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límite no es una falta de cortesía: es la condición para que la decisión de compra siga siendo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r sin etiquetar»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valuar sin etiquetar»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tectar una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Observa la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ién entrega, con qué identificación y para qué proveedor? Una persona o vehículo sin relación clara es una señal para deten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tectar una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Revisa la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misión corresponde al pedido? ¿El producto y el lote coinciden? ¿Hay tachaduras o datos incompl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tectar una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Evalúa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lguien pide saltarse el conteo, no emitir documento o recibir «solo esta vez», la urgencia es una señal de alerta, no una r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tectar una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Separa y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mezcles el producto dudoso con el inventario. Identifícalo y consulta con la persona o el área autori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tectar una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Registra y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cumenta qué viste, cuándo y qué hiciste. Escala por el canal definido para que la decisión quede en el nivel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proveedo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seis puntos para una relación con proveedores con evidencia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oveedor autorizado, pedido formal, documentación, verificación, separación de lo dudoso y registro de l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con proveedores»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con proveedores»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chazarlo y reportarlo por el canal que defina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beneficio personal que puede influir en una decisión de compra es un conflicto de interés. Se rechaza y se reporta por el canal establ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regalos, invitaciones y comisiones como situaciones de conflicto de 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2-relacion-proveedor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registro, no hay evidencia de lo acordado y la diferencia se resuelve por interpretación. Los acuerdos deben quedar en el canal autor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contrasta los acuerdos de pasillo con los acuerdos regist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2-relacion-proveedor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utoriz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veedor autorizado y el canal formal permiten verificar origen, documentación y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ide confirmar proveedor y canal antes de formaliza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2-relacion-proveedor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dentidad → Que quien entrega corresponda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dido → Producto, presentación y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cumentación → Remisión y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ición → Integridad y temper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verificación en recepción asocia cada elemento con lo que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2-relacion-proveedor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alo personal por aumentar un pedido. → Rechazar y rep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olicitud de datos internos sin autorización. → Rechazar y rep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oducto distinto al pedido. → Document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ote o documentación incompleta. → Documenta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cio especial fuera del canal. → Escalar a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diciones de exclusividad no previstas. → Escalar a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situaciones y la sección de límites distinguen rechazo, documentación y escal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2-relacion-proveedor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finir la necesidad. → Confirmar proveedor y canal. → Formalizar el pedido. → Recibir y documentar. → Evaluar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necesidad clara y proveedor autorizado, el pedido nace mal; sin recepción documentada, no hay evidencia para eval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tep_reveal del ciclo de compra sigue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10-02-relacion-proveedor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situación con un proveedor que te haya generado duda. ¿Qué evidencia te faltó y por qué canal deberías escalarla en tu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verifica en la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dentidad, pedido, documentación, condición y destino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con un regalo que puede influir e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hazarlo y reportarlo por el canal establ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valúa a un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hechos de las entregas: cumplimiento, completitud, calidad y docu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ante un riesgo para la seguridad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parar, documentar y escalar de inmediato; no esperar la evaluación perió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10-02-relacion-proveedor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umbre - Portada">
    <p:bg>
      <p:bgPr>
        <a:solidFill>
          <a:srgbClr val="FFF9F0"/>
        </a:solidFill>
        <a:effectLst/>
      </p:bgPr>
    </p:bg>
    <p:spTree>
      <p:nvGrpSpPr>
        <p:cNvPr id="1" name=""/>
        <p:cNvGrpSpPr/>
        <p:nvPr/>
      </p:nvGrpSpPr>
      <p:grpSpPr>
        <a:xfrm>
          <a:off x="285750" y="628650"/>
          <a:ext cx="4991100" cy="4495800"/>
          <a:chOff x="285750" y="628650"/>
          <a:chExt cx="4991100" cy="4495800"/>
        </a:xfrm>
      </p:grpSpPr>
      <p:sp>
        <p:nvSpPr>
          <p:cNvPr id="2" name="" descr=""/>
          <p:cNvSpPr/>
          <p:nvPr/>
        </p:nvSpPr>
        <p:spPr>
          <a:xfrm>
            <a:off x="285750" y="685800"/>
            <a:ext cx="76200" cy="3390900"/>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628650"/>
            <a:ext cx="4476750" cy="247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BF4018">
                    <a:alpha val="100000"/>
                  </a:srgbClr>
                </a:solidFill>
                <a:latin typeface="Calibri"/>
              </a:rPr>
              <a:t><![CDATA[OBJETO DE APRENDIZAJE]]></a:t>
            </a:r>
          </a:p>
        </p:txBody>
      </p:sp>
      <p:sp>
        <p:nvSpPr>
          <p:cNvPr id="4"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5"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
        <p:nvSpPr>
          <p:cNvPr id="6"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objeto de aprendizaj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umbre - Seccion">
    <p:bg>
      <p:bgPr>
        <a:solidFill>
          <a:srgbClr val="172033"/>
        </a:solidFill>
        <a:effectLst/>
      </p:bgPr>
    </p:bg>
    <p:spTree>
      <p:nvGrpSpPr>
        <p:cNvPr id="1" name=""/>
        <p:cNvGrpSpPr/>
        <p:nvPr/>
      </p:nvGrpSpPr>
      <p:grpSpPr>
        <a:xfrm>
          <a:off x="514350" y="1428750"/>
          <a:ext cx="8629650" cy="4629150"/>
          <a:chOff x="514350" y="1428750"/>
          <a:chExt cx="8629650" cy="4629150"/>
        </a:xfrm>
      </p:grpSpPr>
      <p:sp>
        <p:nvSpPr>
          <p:cNvPr id="2" name="" descr=""/>
          <p:cNvSpPr/>
          <p:nvPr/>
        </p:nvSpPr>
        <p:spPr>
          <a:xfrm>
            <a:off x="514350" y="1428750"/>
            <a:ext cx="609600" cy="47625"/>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1619250"/>
            <a:ext cx="81153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FFB000">
                    <a:alpha val="100000"/>
                  </a:srgbClr>
                </a:solidFill>
                <a:latin typeface="Calibri"/>
              </a:rPr>
              <a:t><![CDATA[SECCIÓN]]></a:t>
            </a:r>
          </a:p>
        </p:txBody>
      </p:sp>
      <p:sp>
        <p:nvSpPr>
          <p:cNvPr id="4" name="Placeholder for title"/>
          <p:cNvSpPr txBox="1"/>
          <p:nvPr>
            <p:ph type="title" idx="1"/>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umbre - Imagen">
    <p:bg>
      <p:bgPr>
        <a:solidFill>
          <a:srgbClr val="FFFDF8"/>
        </a:solidFill>
        <a:effectLst/>
      </p:bgPr>
    </p:bg>
    <p:spTree>
      <p:nvGrpSpPr>
        <p:cNvPr id="1" name=""/>
        <p:cNvGrpSpPr/>
        <p:nvPr/>
      </p:nvGrpSpPr>
      <p:grpSpPr>
        <a:xfrm>
          <a:off x="514350" y="247650"/>
          <a:ext cx="8629650" cy="4981575"/>
          <a:chOff x="514350" y="247650"/>
          <a:chExt cx="8629650" cy="4981575"/>
        </a:xfrm>
      </p:grpSpPr>
      <p:sp>
        <p:nvSpPr>
          <p:cNvPr id="2"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3"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4" name="Placeholder for pic"/>
          <p:cNvSpPr txBox="1"/>
          <p:nvPr>
            <p:ph type="pic" idx="0"/>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5" name="Placeholder for body"/>
          <p:cNvSpPr txBox="1"/>
          <p:nvPr>
            <p:ph type="body" idx="3"/>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
        <p:nvSpPr>
          <p:cNvPr id="6"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7"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 tooltip="https://farmacia.lumbre.lat/object/fg-a10-02-relacion-proveedores"/>
              </a:rPr>
              <a:t><![CDATA[Relación con proveedores: acuerdos, evidencias y límites]]></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6176" r:id="rId1"/>
    <p:sldLayoutId id="2481736177" r:id="rId2"/>
    <p:sldLayoutId id="2481736178" r:id="rId3"/>
    <p:sldLayoutId id="24817361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7a419f1beb7eeeb3f2a11639b3751963beb3869ad9cfeb61.jpg"/>
  <Relationship Id="rId3" Type="http://schemas.openxmlformats.org/officeDocument/2006/relationships/hyperlink" Target="https://farmacia.lumbre.lat/object/fg-a10-02-relacion-proveedor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oveedor4.jpg"/>
  <Relationship Id="rId3" Type="http://schemas.openxmlformats.org/officeDocument/2006/relationships/hyperlink" Target="https://farmacia.lumbre.lat/object/fg-a10-02-relacion-proveedores" TargetMode="External"/>
  <Relationship Id="rId4" Type="http://schemas.openxmlformats.org/officeDocument/2006/relationships/hyperlink" Target="https://farmacia.lumbre.lat/object/fg-a10-02-relacion-proveedores"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limites-proveedor7.jpg"/>
  <Relationship Id="rId3" Type="http://schemas.openxmlformats.org/officeDocument/2006/relationships/hyperlink" Target="https://farmacia.lumbre.lat/object/fg-a10-02-relacion-proveedores" TargetMode="External"/>
  <Relationship Id="rId4" Type="http://schemas.openxmlformats.org/officeDocument/2006/relationships/hyperlink" Target="https://farmacia.lumbre.lat/object/fg-a10-02-relacion-proveedore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proveedor8.jpg"/>
  <Relationship Id="rId3" Type="http://schemas.openxmlformats.org/officeDocument/2006/relationships/hyperlink" Target="https://farmacia.lumbre.lat/object/fg-a10-02-relacion-proveedores" TargetMode="External"/>
  <Relationship Id="rId4" Type="http://schemas.openxmlformats.org/officeDocument/2006/relationships/hyperlink" Target="https://farmacia.lumbre.lat/object/fg-a10-02-relacion-proveedore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hyperlink" Target="https://farmacia.lumbre.lat/object/fg-a10-02-relacion-proveedores"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10-02-relacion-proveedores" TargetMode="External"/>
  <Relationship Id="rId3"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685800"/>
          <a:ext cx="8629650" cy="4981575"/>
          <a:chOff x="514350" y="685800"/>
          <a:chExt cx="8629650" cy="4981575"/>
        </a:xfrm>
      </p:grpSpPr>
      <p:sp>
        <p:nvSpPr>
          <p:cNvPr id="2"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l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veedo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uer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vid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ímites]]></a:t>
            </a:r>
          </a:p>
        </p:txBody>
      </p:sp>
      <p:sp>
        <p:nvSpPr>
          <p:cNvPr id="3"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Farmacias Guadalajara]]></a:t>
            </a:r>
          </a:p>
        </p:txBody>
      </p:sp>
      <p:sp>
        <p:nvSpPr>
          <p:cNvPr id="4"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
            </a:r>
          </a:p>
        </p:txBody>
      </p:sp>
      <p:sp>
        <p:nvSpPr>
          <p:cNvPr id="5" name="" descr=""/>
          <p:cNvSpPr/>
          <p:nvPr/>
        </p:nvSpPr>
        <p:spPr>
          <a:xfrm>
            <a:off x="5334000" y="685800"/>
            <a:ext cx="3295650" cy="361950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6"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
        <p:nvSpPr>
          <p:cNvPr id="7"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a10-02-relacion-proveedores"/>
              </a:rPr>
              <a:t><![CDATA[Ver el OA en farmacia.lumbre.lat]]></a:t>
            </a:r>
          </a:p>
        </p:txBody>
      </p:sp>
      <p:sp>
        <p:nvSpPr>
          <p:cNvPr id="8"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 / 5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ersona puede describir el ciclo de una compra responsable, verificar la identidad y documentación de un proveedor, registrar la recepción con evidencia y reconocer situaciones que deben escalarse por conflicto de interés o por riesgo para el produc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logística para trabajar con proveedores autorizados, verificar identidad y documentación, recibir contra pedido, evaluar con evidencia y reconocer límites de negociación, regalos y conflictos de interés.]]></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Farmacias Guadalajara]]></a:t>
            </a:r>
          </a:p>
        </p:txBody>
      </p:sp>
      <p:sp>
        <p:nvSpPr>
          <p:cNvPr id="10" name=""/>
          <p:cNvSpPr txBox="1"/>
          <p:nvPr/>
        </p:nvSpPr>
        <p:spPr>
          <a:xfrm>
            <a:off x="514350" y="3352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ogística · proveedores · compras · conflicto de interés · trazabi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veedor no es solo quien entrega una caja: es parte de la cadena que pone un producto en manos del cliente. De él dependen la calidad, la documentación, la trazabilidad y, en productos de salud, la posibilidad de responder ante un retiro o una alert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relación con proveedores no se reduce a «caer bien» o «negociar bien»: se sostiene en acuerdos claros, evidencia y límites. Esta lección explica el ciclo general de una compra responsable, qué revisar cuando llega un proveedor, cómo evaluar con hechos y qué situaciones deben escalar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scribe el proceso interno de compras de Farmacias Guadalajara ni autoriza negociaciones: eso corresponde a las áreas responsables. Tampoco sustituye el alta de proveedores, los contratos ni las políticas de regalos y conflicto de interés de la empre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lación se prueba en la recep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des tener una relación comercial excelente y aun así recibir un producto equivocado, sin documentación o en condiciones inadecuadas. La recepción es el momento donde el acuerdo se convierte en hechos: qué llegó, cuánto, en qué estado y con qué papeles.]]></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a verificación se salta porque «es el proveedor de siempre», el control desaparece justo cuando más se necesita. La confianza no reemplaza la evidencia: la complemen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lación se prueba en la recep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r identidad, pedido y documentación no es desconfianza; es la forma de proteger al cliente y de poder reclamar con fundamento si algo falla. Una relación sana tolera que se le pida la remisión y se cuente la mercanc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lación se prueba en la recep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5]]></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 Farmacias Guadalajar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dena operaba 3,084 sucursales en 511 ciudades de los 32 estados al segundo trimestre de 2026 (F4, información financiera 2T-2026 citada en la propuesta Lumbre). Una red de ese tamaño trabaja con muchos proveedores y categorías; la consistencia depende de que las reglas de alta, recepción y evaluación se apliquen igual en todas las tiendas. Esta lección no enumera proveedores, contratos ni condiciones: esos datos son internos y deben validarse con compras y operación. La cifra corresponde al 2T-2026 y debe citarse con ese perio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erificar en una entrega de provee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5]]></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914525"/>
                <a:gridCol w="3457575"/>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quien entrega corresponda al proveedor y al servicio espe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entregas no autorizadas o suplant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presentación y cantidad solici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te detectar sustituciones o falt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isión, factura cuando aplique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 soporte al registro y a la 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erificar en una entrega de provee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1914525"/>
                <a:gridCol w="3457575"/>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le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impor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gridad, fecha y temperatura cuando apliq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 la calidad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bicación y registro después de la 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ta que el producto se pierda en bod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lación se prueba en la recepción]]></a:t>
            </a:r>
          </a:p>
        </p:txBody>
      </p:sp>
      <p:pic>
        <p:nvPicPr>
          <p:cNvPr id="3" name="" descr="Flujo del ciclo de una compra responsable: necesidad, proveedor autorizado, pedido, recepción y evaluación">
            <a:hlinkClick r:id="rId3" tooltip="Flujo del ciclo de una compra responsable: necesidad, proveedor autorizado, pedido, recepción y evaluación"/>
          </p:cNvPr>
          <p:cNvPicPr>
            <a:picLocks noChangeAspect="1"/>
          </p:cNvPicPr>
          <p:nvPr>
            <p:ph type="pic"/>
          </p:nvPr>
        </p:nvPicPr>
        <p:blipFill>
          <a:blip r:embed="rId2"/>
          <a:stretch>
            <a:fillRect/>
          </a:stretch>
        </p:blipFill>
        <p:spPr>
          <a:xfrm>
            <a:off x="1533525" y="1257300"/>
            <a:ext cx="60769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iclo no termina cuando llega el producto: termina cuando se evalúa el cumplimiento y se regist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2-relacion-proveedor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uerdos claros, no acuerdos de pasil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cuerdo de pasillo —«la próxima me lo mandas igual», «luego ajustamos el precio»— puede parecer ágil, pero deja sin evidencia lo que se prometió. Cuando llega la diferencia, nadie sabe qué se acordó y la discusión se vuelve personal. Los acuerdos deben quedar en el canal autorizado: pedido, contrato, correo o sistema que la empresa def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uerdos claros, no acuerdos de pasil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tienes autoridad para negociar precios, condiciones, bonificaciones o exclusividades, no lo hagas aunque el proveedor insista: escala la conversación a quien corresponda. La amabilidad no está reñida con el límite. Una respuesta útil es: «no puedo cerrar esa condición; la paso al área que corresponde». Registrar la solicitud también protege a la persona que la recib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que parecen un gesto comercial y son un conflicto de interés: un regalo personal por aumentar un pedido, una invitación costosa, un pago fuera de factura, una «comisión» por elegir una marca o una muestra que se lleva a casa sin regist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uerdos claros, no acuerdos de pasil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general es simple: si el beneficio personal puede influir en una decisión de compra o de recepción, no lo aceptes y repórtalo por el canal que la empresa establezca.]]></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roductos de salud hay un límite adicional: la información que se comparte con el cliente debe estar aprobada y no puede convertirse en una promesa terapéutica sin sustento. Un proveedor puede explicar su producto; no puede convertir a cualquier persona en prescript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tuaciones y respuesta esper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66950"/>
                <a:gridCol w="3200400"/>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adecu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sin identificación cl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cibir; verificar con el área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 «porque ya venía en cam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distinto a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ar la diferencia y consultar antes de rec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la orden sin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alo personal por un pedido may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hazar y reportar por el canal correspo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lo como «detalle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especial fuera del c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 a compras; no comprometer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el acuerdo de pala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tuaciones y respuesta esper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266950"/>
                <a:gridCol w="3200400"/>
                <a:gridCol w="264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 adecua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icitud de datos int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artir información confid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r reportes o precios sin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os claros, no acuerdos de pasillo · Ciclo de una compra responsabl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la necesidad]]></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cantidad, destino y fecha. Sin una necesidad clara, cualquier oferta parece bue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os claros, no acuerdos de pasillo · Ciclo de una compra responsabl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proveedor y canal]]></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que el proveedor esté autorizado y que la compra se realice por el canal correspondi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os claros, no acuerdos de pasillo · Ciclo de una compra responsabl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ormaliza el pedi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presentación, cantidad, precio y condiciones quedan registrados en el documento o sistema autoriz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os claros, no acuerdos de pasillo · Ciclo de una compra responsabl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ibe y docume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 identidad, pedido, documentación y condición. Registra la diferencia antes de guard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os claros, no acuerdos de pasillo · Ciclo de una compra responsabl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alúa con evi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imiento, completitud, calidad y documentación. La evaluación se comparte por el canal definido, no en conversaciones informa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uerdos claros, no acuerdos de pasillo]]></a:t>
            </a:r>
          </a:p>
        </p:txBody>
      </p:sp>
      <p:pic>
        <p:nvPicPr>
          <p:cNvPr id="3" name="" descr="Matriz de situaciones con proveedores que deben rechazarse o escalarse">
            <a:hlinkClick r:id="rId3" tooltip="Matriz de situaciones con proveedores que deben rechazarse o escalarse"/>
          </p:cNvPr>
          <p:cNvPicPr>
            <a:picLocks noChangeAspect="1"/>
          </p:cNvPicPr>
          <p:nvPr>
            <p:ph type="pic"/>
          </p:nvPr>
        </p:nvPicPr>
        <p:blipFill>
          <a:blip r:embed="rId2"/>
          <a:stretch>
            <a:fillRect/>
          </a:stretch>
        </p:blipFill>
        <p:spPr>
          <a:xfrm>
            <a:off x="1752600" y="1257300"/>
            <a:ext cx="5629275"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límite no es una falta de cortesía: es la condición para que la decisión de compra siga siendo de la empr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2-relacion-proveedor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a un proveedor es medir hechos, no opinar sobre su simpatía. Un registro simple puede incluir: entregas a tiempo, pedidos completos, productos conformes, documentación correcta y respuesta ante incidencia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proveedor falla una vez, no se convierte automáticamente en malo; si falla de forma recurrente en el mismo punto, hay un patrón que conviene compartir con compras. La evaluación debe hacerse con el mismo criterio para todos y con evidencia de las entregas, no con impresiones de la última visit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reconocer lo que funciona: un proveedor que avisa de un retraso con anticipación permite planear mejor que otro que desaparece. Esa diferencia también es inform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aluación no autoriza a tomar represalias ni a negociar castigos por cuenta propia. Su propósito es mejorar el abasto y dar insumos a quien decide. Si detectas un riesgo para la seguridad del producto —documentación falsa, condiciones sanitarias dudosas, lote alterado, temperatura fuera de rango—, no esperes a la evaluación: separa el producto, documenta y escala de inmediato. La prioridad es proteger al cliente, no conservar la relación comercial. En un caso así, la conversación con el proveedor la lleva el área responsable, no una persona de la tienda por su cu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 · Detectar una señal de alerta · Paso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la identidad]]></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ntrega, con qué identificación y para qué proveedor? Una persona o vehículo sin relación clara es una señal para detener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 · Detectar una señal de alerta · Paso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 documentac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misión corresponde al pedido? ¿El producto y el lote coinciden? ¿Hay tachaduras o datos incomple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 · Detectar una señal de alerta · Paso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alúa la presión]]></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pide saltarse el conteo, no emitir documento o recibir «solo esta vez», la urgencia es una señal de alerta, no una raz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 · Detectar una señal de alerta · Paso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y consult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ezcles el producto dudoso con el inventario. Identifícalo y consulta con la persona o el área autoriza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 · Detectar una señal de alerta · Paso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escal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 qué viste, cuándo y qué hiciste. Escala por el canal definido para que la decisión quede en el nivel correc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valuar sin etiquetar]]></a:t>
            </a:r>
          </a:p>
        </p:txBody>
      </p:sp>
      <p:pic>
        <p:nvPicPr>
          <p:cNvPr id="3" name="" descr="Checklist de seis puntos para una relación con proveedores con evidencia y límites">
            <a:hlinkClick r:id="rId3" tooltip="Checklist de seis puntos para una relación con proveedores con evidencia y límites"/>
          </p:cNvPr>
          <p:cNvPicPr>
            <a:picLocks noChangeAspect="1"/>
          </p:cNvPicPr>
          <p:nvPr>
            <p:ph type="pic"/>
          </p:nvPr>
        </p:nvPicPr>
        <p:blipFill>
          <a:blip r:embed="rId2"/>
          <a:stretch>
            <a:fillRect/>
          </a:stretch>
        </p:blipFill>
        <p:spPr>
          <a:xfrm>
            <a:off x="2571750" y="1257300"/>
            <a:ext cx="400050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oveedor autorizado, pedido formal, documentación, verificación, separación de lo dudoso y registro de la evalu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10-02-relacion-proveedores"/>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con proveedor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concreta: compra y recibe solo por los canales autorizados y conserva la evidencia de cada operación. El riesgo que previene es la entrada de producto sin origen verificable, que es especialmente grave en medicamentos y productos de salud.]]></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buenas prácticas internacionales insisten en la legitimidad de la cadena de suministro, la trazabilidad y la detección de productos falsificados. En la tienda, esa recomendación se traduce en controles sencillos: proveedor conocido y autorizado, pedido registrado, remisión que coincide, lote identificable y producto en condiciones adecuad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con proveedor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5]]></a:t>
            </a:r>
          </a:p>
        </p:txBody>
      </p:sp>
      <p:sp>
        <p:nvSpPr>
          <p:cNvPr id="7" name="" descr=""/>
          <p:cNvSpPr/>
          <p:nvPr/>
        </p:nvSpPr>
        <p:spPr>
          <a:xfrm>
            <a:off x="514350" y="2209800"/>
            <a:ext cx="8115300" cy="24193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4193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no cuadra, se separa y se consulta. La venta no es una razón para completar un faltante por un camino no autorizado, aunque el cliente esté esperando.]]></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las buenas prácticas]]></a:t>
            </a:r>
          </a:p>
        </p:txBody>
      </p:sp>
      <p:sp>
        <p:nvSpPr>
          <p:cNvPr id="11" name=""/>
          <p:cNvSpPr txBox="1"/>
          <p:nvPr/>
        </p:nvSpPr>
        <p:spPr>
          <a:xfrm>
            <a:off x="685800" y="26860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son criterios generales de farmacia y retail; no son políticas de Farmacias Guadalajara. El alta de proveedores, los contratos, las políticas de regalos, el conflicto de interés y los canales de denuncia los define la empresa. Si una recomendación general contradice el procedimiento local validado, prevalece el procedimiento de la empre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con proveedor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5]]></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 la lección]]></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úblico: supervisión, compras y recepción. Objetivo: trabajar con proveedores autorizados, verificar entregas con evidencia y reconocer límites de negociación y conflicto de interés. Fuentes: F15 (buenas prácticas generales de farmacia y distribución); F4 (3,084 sucursales, 2T-2026); F1 (temas de recepción y administración; documento no accesible, solo metadatos). Consulta: 22-oct-2026. Pendiente de validación: proceso de alta, contratos, condiciones, política de regalos, conflicto de interés y canal de reporte con compras/leg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a10-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fg-a10-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fg-a10-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fg-a10-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fg-a10-02-ex0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fg-a10-02-ex06]]></a:t>
            </a:r>
          </a:p>
        </p:txBody>
      </p:sp>
      <p:sp>
        <p:nvSpPr>
          <p:cNvPr id="8" name=""/>
          <p:cNvSpPr txBox="1"/>
          <p:nvPr/>
        </p:nvSpPr>
        <p:spPr>
          <a:xfrm>
            <a:off x="514350" y="1571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recibir a un proveedor con evidencia y reconocer cuándo un gesto comercial se convierte en conflicto de interé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ciclo de compra, la verificación en recepción y los límites de regalos y negoci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veedor ofrece un regalo personal para que aumentes el pedido del mes.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lo, porque es un detalle comercial sin valo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chazarlo y reportarlo por el canal que defina la empres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eptarlo y aumentar el pedido para mantener la rela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uardarlo para compartirlo con el equip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cuerdo verbal con el proveedor es suficiente si las dos partes se entiende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reducir el riesgo de producto sin origen verificable, compra y recibe solo de proveedores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de la entrega con lo que se verif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dent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d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cument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di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ducto, presentación y cantidad]]></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misión y lo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tegridad y temperat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quien entrega corresponda al proveed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spuesta según el tipo de situ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chazar y report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ocumentar y consul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calar a compr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alo personal por aumentar un pedi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olicitud de datos internos sin autorizaci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oducto distinto al ped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te o documentación incomple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cio especial fuera del can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diciones de exclusividad no previst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 una compra responsabl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proveedor y canal.]]></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ormalizar el pedi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ibir y document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aluar con evidenci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finir la necesid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situación con un proveedor que te haya generado duda. ¿Qué evidencia te faltó y por qué canal deberías escalarla en tu operación?]]></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proveed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5]]></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gen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m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de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licto de inte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eneficio que inf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alu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s, no simpa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proveedor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farmacia.lumbre.lat/object/fg-a10-02-relacion-proveedores"/>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lación con proveedore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verifica en la recep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lación con proveedore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dentidad, pedido, documentación, condición y destino del produc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lación con proveedore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con un regalo que puede influir en la comp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lación con proveedore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hazarlo y reportarlo por el canal estableci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lación con proveedore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valúa a un proveedo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lación con proveedore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hechos de las entregas: cumplimiento, completitud, calidad y documen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lación con proveedore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ante un riesgo para la seguridad del produc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relación con proveedore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10-02-relacion-proveedores"/>
              </a:rPr>
              <a:t><![CDATA[Relación con proveedores: acuerdos, evidencias y lími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parar, documentar y escalar de inmediato; no esperar la evaluación periódica.]]></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2026-10-23T01:45:03Z</dcterms:created>
  <dcterms:modified xsi:type="dcterms:W3CDTF">2026-10-23T01:45:03Z</dcterms:modified>
  <dc:title>Relación con proveedores: acuerdos, evidencias y límites</dc:title>
  <dc:description>Presentación editable del OA «Relación con proveedores: acuerdos, evidencias y límites». Enlace: https://farmacia.lumbre.lat/object/fg-a10-02-relacion-proveedores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