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orrido de un product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orrido de un product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tapas del flujo y controles ge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tapas del flujo y controles ge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ade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l suministro: proveedor, centro de distribución, transporte, recepción y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tapa agrega tiempo y puede introducir error. La visibilidad del flujo permite saber dónd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mpo de entrega y variabilidad»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mpo de entrega y variabilidad»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anaque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Se detecta un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 venir del consumo, de un mínimo de existencia o de una reposición programada. La calidad del dato de partida determina la calidad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anaque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Se prepara y consolida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firma cantidad, presentación y destino. Un error aquí se arrastra hasta la tienda y es más caro de corregi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anaque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Se trans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ducto viaja con condiciones y documentación. Los retrasos y las variaciones de temperatura deben registrarse, no normali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anaque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Se recibe y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lo que llega con lo solicitado y con la remisión. Las diferencias se documentan antes de guard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anaque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Se almacena y exh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 rotación FEFO, se respeta la conservación y se coloca donde el cliente y el equipo pueden encon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iem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etapas de abasto con las fallas frecuentes y el control que reduce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iempo de entrega se compone de varias etapas. Mejorar solo el transporte no corrige un retraso que nac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EFO, temperatura y trazabilidad»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EFO, temperatura y trazabilidad»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una interrupción de ab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onfirma el fal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si el producto no llegó, llegó incompleto, está en bodega o está mal ubicado. No supongas que falta solo porque no está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una interrupción de ab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Revisa el pedido y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o solicitado, lo recibido y lo registrado. Una diferencia documental explica muchos faltantes apa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una interrupción de ab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Revisa el tiempo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uándo se generó el pedido y cuándo llegó. Un retraso puede ser normal o una señal de un problema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una interrupción de ab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Distingue causa y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umento de demanda, un error de pedido y un retraso de transporte producen el mismo síntoma. La acción es distinta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una interrupción de ab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Escala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forma producto, periodo, cantidad, evidencia y qué ya revisaste. Una queja sin datos se convierte en una conversación sin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recepcion-logistic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seis puntos para revisar una entrega antes de guard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cepción es el último punto donde se puede detectar una diferencia antes de que el producto se mezcle con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cadena de suministro» (2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cadena de suministro» (3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cadena de suministro» (4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sde que se genera la necesidad del pedido hasta que el producto está disponible par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de entrega abarca preparación, consolidación, transporte, recepción y ubicación. Mirar solo el transporte oculta retrasos que nacen antes 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el tiempo de entrega y descompone su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o es FIFO. FEFO prioriza el producto con la fecha de caducidad más próxima para reducir merma y proteg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FEFO de FIFO y explica su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de entrega incluye preparación, transporte, recepción y ubicación, no solo el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el tiempo de entrega al inicio de la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veedor → Verificar origen y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porte → Revisar condiciones de lle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epción → Contar y comparar con la re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macenaje → Aplicar FEFO y revisar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etapas del flujo asocia cada etapa con una falla y un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promoción aumentó el consumo previsto. →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brote estacional cambió la venta. →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edido salió incompleto del centro de distribución. → Sumin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transporte se retrasó por una ruta bloqueada. → Sumin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caja llegó completa pero no se registró. →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producto quedó en bodega sin ubicar. →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demanda, suministro, recepción y ubicación como causas distintas del mismo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veedor. → Centro de distribución. → Transporte. → Recepción en tienda. → Almacenaje y exhib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etapa puede introducir un error; identificarla permite corregir el control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cinco etapas de la lección sigue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1-cadena-suministro-ced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producto que haya faltado en tu tienda. ¿En qué etapa se perdió la visibilidad y qué evidencia revisarías primero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tapas incluye el tiempo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ción, consolidación, transporte, recepción y ub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fecto lá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mplificación de cambios pequeños de demanda a lo largo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producto de condición dud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rlo, identificarlo y consultar antes de ponerlo 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eguir el recorrido y el lote de un producto ante un retiro o una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1-cadena-suministro-cedi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10-01-cadena-suministro-cedis"/>
              </a:rPr>
              <a:t><![CDATA[La cadena de suministro: del centro de distribución al anaquel]]></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096" r:id="rId1"/>
    <p:sldLayoutId id="2481736097" r:id="rId2"/>
    <p:sldLayoutId id="2481736098" r:id="rId3"/>
    <p:sldLayoutId id="24817360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2ad4672b069e159c90d503e0ac89e921587b3425329f8c31.jpg"/>
  <Relationship Id="rId3" Type="http://schemas.openxmlformats.org/officeDocument/2006/relationships/hyperlink" Target="https://farmacia.lumbre.lat/object/fg-a10-01-cadena-suministro-cedi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adena4.jpg"/>
  <Relationship Id="rId3" Type="http://schemas.openxmlformats.org/officeDocument/2006/relationships/hyperlink" Target="https://farmacia.lumbre.lat/object/fg-a10-01-cadena-suministro-cedis" TargetMode="External"/>
  <Relationship Id="rId4" Type="http://schemas.openxmlformats.org/officeDocument/2006/relationships/hyperlink" Target="https://farmacia.lumbre.lat/object/fg-a10-01-cadena-suministro-cedis"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iempos5.jpg"/>
  <Relationship Id="rId3" Type="http://schemas.openxmlformats.org/officeDocument/2006/relationships/hyperlink" Target="https://farmacia.lumbre.lat/object/fg-a10-01-cadena-suministro-cedis" TargetMode="External"/>
  <Relationship Id="rId4" Type="http://schemas.openxmlformats.org/officeDocument/2006/relationships/hyperlink" Target="https://farmacia.lumbre.lat/object/fg-a10-01-cadena-suministro-cedi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recepcion-logistica6.jpg"/>
  <Relationship Id="rId3" Type="http://schemas.openxmlformats.org/officeDocument/2006/relationships/hyperlink" Target="https://farmacia.lumbre.lat/object/fg-a10-01-cadena-suministro-cedis" TargetMode="External"/>
  <Relationship Id="rId4" Type="http://schemas.openxmlformats.org/officeDocument/2006/relationships/hyperlink" Target="https://farmacia.lumbre.lat/object/fg-a10-01-cadena-suministro-cedis"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hyperlink" Target="https://farmacia.lumbre.lat/object/fg-a10-01-cadena-suministro-cedis"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1-cadena-suministro-cedis" TargetMode="External"/>
  <Relationship Id="rId3"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min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n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tribu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aquel]]></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10-01-cadena-suministro-cedis"/>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5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describir las etapas del flujo del centro de distribución al anaquel, explicar qué es el tiempo de entrega y por qué la variabilidad afecta el abasto, y aplicar una secuencia de revisión ante un faltante o una entrega incomplet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logística para entender el flujo de abasto, el tiempo de entrega, la variabilidad de la demanda, la rotación FEFO y la trazabilidad; y para leer una interrupción de abasto antes de actu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ogística · cadena de suministro · abasto · FEFO · traza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que el cliente busca y no encuentra puede deberse a muchas causas: se vendió más de lo previsto, el pedido llegó incompleto, el transporte se retrasó, la recepción no lo registró, quedó en bodega o se colocó en un lugar equivocado. Desde el mostrador solo se ve el final de una cadena larg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el flujo completo ayuda a no atribuir cualquier faltante a «mala suerte» o a «falta de producto», y a hacer la pregunta correcta en el momento correcto. Esta lección describe las etapas generales del abasto, el tiempo de entrega, la variabilidad de la demanda, la rotación FEFO y la trazabil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scribe los sistemas, rutas, tiempos ni procedimientos internos de Farmacias Guadalajara: esos datos deben validarse con la operación y con logística. Tampoco sustituye la capacitación oficial de recepción ni las instrucciones del proveed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de un produ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adena de retail, el producto suele pasar por el proveedor, un centro de distribución o bodega central, el transporte, la recepción de la tienda, el almacenamiento y la exhibición, hasta llegar al cliente. Cada etapa agrega tiempo y puede introducir erro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puede salir completo y llegar incompleto; llegar completo y quedarse sin registrar; registrarse y quedar mal ubicado. Por eso, cuando falta un producto, la primera pregunta no es «¿quién tiene la culpa?», sino «¿en qué etapa se perdió la visibilid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de un produ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ambia la acción: si el problema está en la recepción, se corrige el control de entrada; si está en la exhibición, se corrige la ubicación; si está en el pedido, se revisa la cantidad solicit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de un produ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4]]></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operaba 3,084 sucursales en 511 ciudades de los 32 estados al segundo trimestre de 2026 (F4, información financiera 2T-2026 citada en la propuesta Lumbre). Abastecer esa red exige coordinar surtido, transporte y recepción en geografías y volúmenes distintos. El número y la cobertura de los centros de distribución, así como los tiempos de entrega por ruta, deben confirmarse con la operación: esta lección no los inventa. La cifra corresponde al 2T-2026 y debe citarse con ese peri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apas del flujo y controles gener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267075"/>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fall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gen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incompleto, mal identificado o fuera de espec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origen, documentación y condiciones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tro de dis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rtido o consolidación incor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pedido, cantidades y separación por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so, daño, temperatura fuera de ra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condiciones de llegada y documentar 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apas del flujo y controles gener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4]]></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781175"/>
                <a:gridCol w="3267075"/>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fall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 gen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contra remisión, registro in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comparar y documentar antes de 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enaje y ex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mal ubicado, vencido o sin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FO, señalización y revisión perió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de un producto]]></a:t>
            </a:r>
          </a:p>
        </p:txBody>
      </p:sp>
      <p:pic>
        <p:nvPicPr>
          <p:cNvPr id="3" name="" descr="Flujo de cinco etapas del suministro: proveedor, centro de distribución, transporte, recepción y anaquel">
            <a:hlinkClick r:id="rId3" tooltip="Flujo de cinco etapas del suministro: proveedor, centro de distribución, transporte, recepción y anaquel"/>
          </p:cNvPr>
          <p:cNvPicPr>
            <a:picLocks noChangeAspect="1"/>
          </p:cNvPicPr>
          <p:nvPr>
            <p:ph type="pic"/>
          </p:nvPr>
        </p:nvPicPr>
        <p:blipFill>
          <a:blip r:embed="rId2"/>
          <a:stretch>
            <a:fillRect/>
          </a:stretch>
        </p:blipFill>
        <p:spPr>
          <a:xfrm>
            <a:off x="1533525" y="1257300"/>
            <a:ext cx="60769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tapa agrega tiempo y puede introducir error. La visibilidad del flujo permite saber dónde pregu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1-cadena-suministro-cedi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de entrega y variabil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de entrega —también llamado lead time— es el que transcurre entre el momento en que se genera una necesidad de pedido y el momento en que el producto está disponible para la venta. No es solo el transporte: incluye la preparación del pedido, la consolidación, el traslado, la recepción y la ubica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ualquiera de esas partes se alarga, el producto llega tarde aunque el transporte haya sido puntual. La variabilidad es la diferencia entre un tiempo de entrega y otro. Un proveedor que tarda cinco días en promedio pero a veces tarda diez obliga a mantener más resguardo que uno que tarda seis todos los dí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de entrega y variabil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basta con el promedio: hay que mirar el rango y la frecuencia con que se sale de él.]]></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manda también varía. Un producto puede venderse más por una promoción, una temporada, un brote de enfermedad o una costumbre local.]]></a:t>
            </a:r>
          </a:p>
        </p:txBody>
      </p:sp>
      <p:sp>
        <p:nvSpPr>
          <p:cNvPr id="9"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demanda cambia y el pedido se ajusta tarde, el efecto se amplifica hacia atrás: la tienda pide de más, el centro acumula, el proveedor produce de más y luego todos corrigen con exceso. Ese fenómeno se conoce como efecto láti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de entrega y variabil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reducirlo no es adivinar mejor, sino compartir información y revisar el consumo real con la misma definición. En una farmacia, además, hay productos con restricciones de conservación o de venta que no admiten la misma lógica de resguardo que un artículo de consumo gener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iempo de entrega y variabilidad · Del pedido al anaquel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detecta una neces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 venir del consumo, de un mínimo de existencia o de una reposición programada. La calidad del dato de partida determina la calidad del pedi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iempo de entrega y variabilidad · Del pedido al anaquel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prepara y consolida el ped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firma cantidad, presentación y destino. Un error aquí se arrastra hasta la tienda y es más caro de corregir despué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iempo de entrega y variabilidad · Del pedido al anaquel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transpor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viaja con condiciones y documentación. Los retrasos y las variaciones de temperatura deben registrarse, no normalizar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iempo de entrega y variabilidad · Del pedido al anaquel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recibe y verif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lo que llega con lo solicitado y con la remisión. Las diferencias se documentan antes de guardar el produc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iempo de entrega y variabilidad · Del pedido al anaquel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almacena y exhib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rotación FEFO, se respeta la conservación y se coloca donde el cliente y el equipo pueden encontrarl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mpo de entrega y variabilidad]]></a:t>
            </a:r>
          </a:p>
        </p:txBody>
      </p:sp>
      <p:pic>
        <p:nvPicPr>
          <p:cNvPr id="3" name="" descr="Matriz de etapas de abasto con las fallas frecuentes y el control que reduce el riesgo">
            <a:hlinkClick r:id="rId3" tooltip="Matriz de etapas de abasto con las fallas frecuentes y el control que reduce el riesgo"/>
          </p:cNvPr>
          <p:cNvPicPr>
            <a:picLocks noChangeAspect="1"/>
          </p:cNvPicPr>
          <p:nvPr>
            <p:ph type="pic"/>
          </p:nvPr>
        </p:nvPicPr>
        <p:blipFill>
          <a:blip r:embed="rId2"/>
          <a:stretch>
            <a:fillRect/>
          </a:stretch>
        </p:blipFill>
        <p:spPr>
          <a:xfrm>
            <a:off x="1857375" y="1257300"/>
            <a:ext cx="54292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iempo de entrega se compone de varias etapas. Mejorar solo el transporte no corrige un retraso que nace an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1-cadena-suministro-cedi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FO significa «primero en vencer, primero en salir»: se coloca delante o se despacha antes el producto con la fecha de caducidad más próxima. Es distinto de FIFO, «primero en entrar, primero en salir», que ordena por llegada. En productos con fecha, FEFO protege mejor al cliente y reduce merm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aplicarlo hacen falta tres cosas: que la fecha sea visible, que el personal sepa dónde mirar y que la rotación se revise con frecuencia. La temperatura es otro control crítico: algunos productos requieren refrigeración y una excursión de temperatura puede afectar su calidad aunque el envase se vea inta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uda, el producto se separa y se consulta; no se devuelve al anaquel por convenienci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es la capacidad de seguir el recorrido de un producto y su lote desde el origen hasta la venta. Permite responder a un retiro o a una alerta de calidad: saber qué recibimos, cuándo, de qué lote y a dónde fue. Sin registro, un retiro se convierte en una búsqueda a cieg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no exige conocer todos los sistemas de la empresa; exige registrar lo que la operación ya pide: producto, lote cuando aplique, cantidad, fecha, proveedor y destino. Si el procedimiento local no lo contempla, pregunta antes de improvisar.]]></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sin identificación clara no debe mezclarse con el resto solo para «no perder la ven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Leer una interrupción de abasto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el faltant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si el producto no llegó, llegó incompleto, está en bodega o está mal ubicado. No supongas que falta solo porque no está en el anaqu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Leer una interrupción de abasto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pedido y la recep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 solicitado, lo recibido y lo registrado. Una diferencia documental explica muchos faltantes aparen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Leer una interrupción de abasto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tiempo de entreg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uándo se generó el pedido y cuándo llegó. Un retraso puede ser normal o una señal de un problema recurr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Leer una interrupción de abasto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gue causa y efec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umento de demanda, un error de pedido y un retraso de transporte producen el mismo síntoma. La acción es distinta en cada ca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 · Leer una interrupción de abasto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 con evidenci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orma producto, periodo, cantidad, evidencia y qué ya revisaste. Una queja sin datos se convierte en una conversación sin solu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FO, temperatura y trazabilidad]]></a:t>
            </a:r>
          </a:p>
        </p:txBody>
      </p:sp>
      <p:pic>
        <p:nvPicPr>
          <p:cNvPr id="3" name="" descr="Checklist de seis puntos para revisar una entrega antes de guardar el producto">
            <a:hlinkClick r:id="rId3" tooltip="Checklist de seis puntos para revisar una entrega antes de guardar el producto"/>
          </p:cNvPr>
          <p:cNvPicPr>
            <a:picLocks noChangeAspect="1"/>
          </p:cNvPicPr>
          <p:nvPr>
            <p:ph type="pic"/>
          </p:nvPr>
        </p:nvPicPr>
        <p:blipFill>
          <a:blip r:embed="rId2"/>
          <a:stretch>
            <a:fillRect/>
          </a:stretch>
        </p:blipFill>
        <p:spPr>
          <a:xfrm>
            <a:off x="2571750" y="1257300"/>
            <a:ext cx="400050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ecepción es el último punto donde se puede detectar una diferencia antes de que el producto se mezcle con el inventa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1-cadena-suministro-cedi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adena de suminist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concreta: separa y documenta el producto cuya condición no puedes confirmar antes de guardarlo. El riesgo que previene es la contaminación silenciosa del inventario: mezclar un producto con temperatura dudosa, un lote sin identificación o una caja dañada con el resto hace que el problema se distribuya y sea imposible de rastr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adena de suminist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uenas prácticas de distribución recomiendan mantener condiciones de almacenamiento, rotación y trazabilidad, y disponer de un lugar identificado para producto en cuarentena. En la tienda, eso se traduce en una regla simple: si no sabes qué es, de dónde vino o si se conservó bien, no lo pongas a la venta; sepáralo y consult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pidez para surtir el anaquel no justifica saltarse ese contro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adena de suminist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4]]></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las buenas práctica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La empresa define rutas, sistemas, tiempos, tolerancias y procedimientos de recepción. Si una recomendación general contradice el procedimiento local validado, prevalece el procedimiento de la empresa. No uses esta lección para prometer disponibilidad, tiempos de entrega ni cobert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adena de suminist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4]]></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supervisión, recepción, existencias y corporativo. Objetivo: describir el flujo de abasto, el tiempo de entrega y la variabilidad, y revisar un faltante con evidencia. Fuentes: F15 (buenas prácticas generales de farmacia y distribución); F4 (3,084 sucursales, 2T-2026) y F5 (3,009 sucursales al cierre 2025). Consulta: 22-oct-2026. Pendiente de validación: número y cobertura de CEDIS, rutas, tiempos, sistemas, tolerancias y procedimiento de recepción con logística/oper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10-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10-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10-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10-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fg-a10-01-ex0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fg-a10-01-ex06]]></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seguir el recorrido de un producto y revisar un faltante sin saltar a conclusiones.]]></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etapas del flujo, el tiempo de entrega, la rotación FEFO y el orden de revisión de un falta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cluye el tiempo de entrega de un produc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o el tiempo del transport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de que se genera la necesidad del pedido hasta que el producto está disponible para la ven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el tiempo de recepción en tiend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iempo que el cliente espera en la fi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EFO significa que sale primero el producto que llegó primero, sin importar su fecha de caduc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empo que transcurre desde que se genera la necesidad del pedido hasta que el producto está disponible se llama tiempo de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tapa con su control gener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veed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nspor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ep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macenaj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condiciones de llega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ar y comparar con la remis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FEFO y revisar temperat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r origen y documen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usa según la parte del flujo que af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man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ministr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ep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promoción aumentó el consumo previs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brote estacional cambió la ven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edido salió incompleto del centro de distribu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ransporte se retrasó por una ruta bloque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caja llegó completa pero no se registr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producto quedó en bodega sin ubic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corrido general de un produc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ntro de distribuc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nspor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epción en tiend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macenaje y exhibició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vee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producto que haya faltado en tu tienda. ¿En qué etapa se perdió la visibilidad y qué evidencia revisarías primero la próxima vez?]]></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d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4]]></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ad ti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a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en vencer, primero en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ote y reco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entr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de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10-01-cadena-suministro-cedis"/>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tapas incluye el tiempo de entreg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ción, consolidación, transporte, recepción y ubic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fecto láti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mplificación de cambios pequeños de demanda a lo largo de la cade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producto de condición dudo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rlo, identificarlo y consultar antes de ponerlo a la ven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trazabil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abast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1-cadena-suministro-cedis"/>
              </a:rPr>
              <a:t><![CDATA[La cadena de suministro: del centro de distribución al anaqu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eguir el recorrido y el lote de un producto ante un retiro o una alerta.]]></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2026-10-23T01:43:43Z</dcterms:created>
  <dcterms:modified xsi:type="dcterms:W3CDTF">2026-10-23T01:43:43Z</dcterms:modified>
  <dc:title>La cadena de suministro: del centro de distribución al anaquel</dc:title>
  <dc:description>Presentación editable del OA «La cadena de suministro: del centro de distribución al anaquel». Enlace: https://farmacia.lumbre.lat/object/fg-a10-01-cadena-suministro-cedis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