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Farmacias Guadalaj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4-supervisar-varias-sucursal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09-04-supervisar-varias-sucursal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qué sirve una visita»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qué sirve una visita»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res funciones de una visita y su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4-supervisar-varias-sucursale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res funciones de una visita y su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4-supervisar-varias-sucursale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visit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inco etapas de una visita de sucursal: preparar, observar, conversar, acordar y dar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visita empieza antes de llegar y termina después de irse: preparación, observación, conversación, acuerdo y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4-supervisar-varias-sucursal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Observar el trabajo real, no el montaje»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Qué observar y qué pregu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4-supervisar-varias-sucursal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Qué observar y qué pregu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4-supervisar-varias-sucursale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visita en cinco eta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repara con datos y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indicadores, compromisos anteriores, servicios habilitados y condiciones de la tienda. Llega con preguntas, no con conclu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4-supervisar-varias-sucursale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visita en cinco eta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Observa sin interrump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ra el flujo real, la fila, el anaquel y la recepción. Toma notas descriptivas, no juicios sobre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4-supervisar-varias-sucursal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visita en cinco eta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Conversa con varios ro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ucha a caja, piso, recepción y responsable. Pregunta qué les dificulta el trabajo y qué han inte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4-supervisar-varias-sucursal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visita en cinco eta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Acuerda una prio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una acción concreta, con responsable y fecha. Una lista de diez faltas no produce cambio; una prioridad acordada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4-supervisar-varias-sucursal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visita en cinco eta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Da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erifica el avance en la siguiente visita o por el canal acordado. Reconoce lo que mejoró y ajusta lo que no funcio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4-supervisar-varias-sucursal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compara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para comparar sucursales con ajustes por volumen, plantilla, espacio y serv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omparar no es ordenar de mejor a peor: es entender qué diferencia explica el resultado antes de concl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4-supervisar-varias-sucursal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arar sin distorsionar»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parar sin distorsionar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Usa la misma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firma que el indicador se calcula igual en las dos tiendas: mismo numerador, mismo denominador y mismo periodo. Si cambió la fórmula, no compa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4-supervisar-varias-sucursal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parar sin distorsionar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Ajusta por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sidera tráfico, tamaño, plantilla, servicios y horarios. Una diferencia puede explicarse por el entorno antes que por la ejec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4-supervisar-varias-sucursal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parar sin distorsionar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Mira proporciones y ran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fiere porcentajes, tasas o intervalos a los totales absolutos. Un total grande puede ocultar un desempeño proporcionalmente men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4-supervisar-varias-sucursal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parar sin distorsionar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Revisa la calidad del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sca registros incompletos, periodos distintos o valores atípicos. Una comparación con datos sucios produce una conclusión su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4-supervisar-varias-sucursal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parar sin distorsionar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Valida con obser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convertir la diferencia en una acción, visita o pregunta. El dato dice qué; la observación ayuda a entender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4-supervisar-varias-sucursal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omparaciones frecuentes y su aju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4-supervisar-varias-sucursal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omparaciones frecuentes y su aju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4-supervisar-varias-sucursal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checklist-supervisio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de seis puntos para cerrar una visita de sucursal con una prioridad acord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a visita se cierra con una prioridad, un responsable, una fecha y una forma de verificar; no con una lista de reproch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4-supervisar-varias-sucursal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uenas prácticas generales de farmacia en supervisión» (2 de 4).]]></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uenas prácticas generales de farmacia en supervisión» (3 de 4).]]></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uenas prácticas generales de farmacia en supervisión» (4 de 4).]]></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4-supervisar-varias-sucursale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notar lo observado y preguntar al equipo qué pasó antes de concl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describe y se pregunta; la causa puede ser una entrega tardía, una ausencia o un cambio de plano. Corregir en público daña la conversación y no garantiza entender 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pide separar observación de interpretación y preguntar antes de concl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09-04-supervisar-varias-sucursale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venta total depende del contexto. Sin ajuste, la comparación puede atribuir a la tienda una diferencia que explica su en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enumera ajustes por tráfico, tamaño, servicios y plantilla antes de com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09-04-supervisar-varias-sucursal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seguimiento, la visita se convierte en una interrupción sin consecuencia y el equipo deja de creer en los acuer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quinta etapa de la visita es dar seguimiento y verificar el av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09-04-supervisar-varias-sucursal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parar → Llegar con datos y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servar → Ver el trabajo real sin interrump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versar → Escuchar a varios ro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cordar → Elegir una prioridad con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step_reveal de la visita define el propósito de cada et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09-04-supervisar-varias-sucursal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orcentaje de pedidos completos del mes. →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Tiempo de espera registrado en el reporte. →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fila se detiene cuando falta un producto. → Obser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anaquel tiene espacios vacíos sin señalización. → Obser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Buscamos el producto en dos lugares antes de encontrarlo». →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uando llega una entrega grande, no alcanza el espacio». →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pide triangular datos, observación y voz del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09-04-supervisar-varias-sucursal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parar datos, compromisos y contexto. → Observar el trabajo real. → Conversar con varios roles. → Acordar una prioridad con responsable. → Dar seguimiento y ver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eparación informa la observación; la conversación informa el acuerdo; el seguimiento cierra el cic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step_reveal «La visita en cinco etapas» sigue esa s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09-04-supervisar-varias-sucursal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Recuerda la última visita que hiciste o recibiste. ¿Terminó con una prioridad acordada y seguimiento? ¿Qué cambiarías para que la siguiente produzca una mejora observ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4-supervisar-varias-sucursal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super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4-supervisar-varias-sucursal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super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4-supervisar-varias-sucursal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tres funciones de un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Verificar, acompañar y aprender; además, acordar una prio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4-supervisar-varias-sucursal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comparar con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justar por tráfico, tamaño, plantilla, servicios y condiciones antes de concl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4-supervisar-varias-sucursal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veo un problema durante l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tender un riesgo inmediato si existe; después describir, preguntar y acordar un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4-supervisar-varias-sucursal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cierro un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una prioridad, un responsable, una fecha y una forma de verificar el av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4-supervisar-varias-sucursale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umbre - Portada">
    <p:bg>
      <p:bgPr>
        <a:solidFill>
          <a:srgbClr val="FFF9F0"/>
        </a:solidFill>
        <a:effectLst/>
      </p:bgPr>
    </p:bg>
    <p:spTree>
      <p:nvGrpSpPr>
        <p:cNvPr id="1" name=""/>
        <p:cNvGrpSpPr/>
        <p:nvPr/>
      </p:nvGrpSpPr>
      <p:grpSpPr>
        <a:xfrm>
          <a:off x="285750" y="628650"/>
          <a:ext cx="4991100" cy="4495800"/>
          <a:chOff x="285750" y="628650"/>
          <a:chExt cx="4991100" cy="4495800"/>
        </a:xfrm>
      </p:grpSpPr>
      <p:sp>
        <p:nvSpPr>
          <p:cNvPr id="2" name="" descr=""/>
          <p:cNvSpPr/>
          <p:nvPr/>
        </p:nvSpPr>
        <p:spPr>
          <a:xfrm>
            <a:off x="285750" y="685800"/>
            <a:ext cx="76200" cy="3390900"/>
          </a:xfrm>
          <a:prstGeom prst="roundRect">
            <a:avLst/>
          </a:prstGeom>
          <a:solidFill>
            <a:srgbClr val="BF4018">
              <a:alpha val="100000"/>
            </a:srgbClr>
          </a:solidFill>
          <a:ln w="9525">
            <a:noFill/>
          </a:ln>
        </p:spPr>
        <p:txBody>
          <a:bodyPr vertOverflow="clip" rtlCol="0" anchor="ctr"/>
          <a:lstStyle/>
          <a:p>
            <a:pPr algn="ctr"/>
            <a:r>
              <a:t/>
            </a:r>
          </a:p>
        </p:txBody>
      </p:sp>
      <p:sp>
        <p:nvSpPr>
          <p:cNvPr id="3" name=""/>
          <p:cNvSpPr txBox="1"/>
          <p:nvPr/>
        </p:nvSpPr>
        <p:spPr>
          <a:xfrm>
            <a:off x="514350" y="628650"/>
            <a:ext cx="4476750" cy="247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BF4018">
                    <a:alpha val="100000"/>
                  </a:srgbClr>
                </a:solidFill>
                <a:latin typeface="Calibri"/>
              </a:rPr>
              <a:t><![CDATA[OBJETO DE APRENDIZAJE]]></a:t>
            </a:r>
          </a:p>
        </p:txBody>
      </p:sp>
      <p:sp>
        <p:nvSpPr>
          <p:cNvPr id="4" name="Placeholder for title"/>
          <p:cNvSpPr txBox="1"/>
          <p:nvPr>
            <p:ph type="title" idx="1"/>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5" name="Placeholder for subTitle"/>
          <p:cNvSpPr txBox="1"/>
          <p:nvPr>
            <p:ph type="subTitle" idx="2"/>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
        <p:nvSpPr>
          <p:cNvPr id="6" name="Placeholder for body"/>
          <p:cNvSpPr txBox="1"/>
          <p:nvPr>
            <p:ph type="body" idx="3"/>
          </p:nvPr>
        </p:nvSpPr>
        <p:spPr>
          <a:xfrm>
            <a:off x="514350" y="3581400"/>
            <a:ext cx="4476750" cy="91440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bjetivo del objeto de aprendizaj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umbre - Seccion">
    <p:bg>
      <p:bgPr>
        <a:solidFill>
          <a:srgbClr val="172033"/>
        </a:solidFill>
        <a:effectLst/>
      </p:bgPr>
    </p:bg>
    <p:spTree>
      <p:nvGrpSpPr>
        <p:cNvPr id="1" name=""/>
        <p:cNvGrpSpPr/>
        <p:nvPr/>
      </p:nvGrpSpPr>
      <p:grpSpPr>
        <a:xfrm>
          <a:off x="514350" y="1428750"/>
          <a:ext cx="8629650" cy="4629150"/>
          <a:chOff x="514350" y="1428750"/>
          <a:chExt cx="8629650" cy="4629150"/>
        </a:xfrm>
      </p:grpSpPr>
      <p:sp>
        <p:nvSpPr>
          <p:cNvPr id="2" name="" descr=""/>
          <p:cNvSpPr/>
          <p:nvPr/>
        </p:nvSpPr>
        <p:spPr>
          <a:xfrm>
            <a:off x="514350" y="1428750"/>
            <a:ext cx="609600" cy="47625"/>
          </a:xfrm>
          <a:prstGeom prst="roundRect">
            <a:avLst/>
          </a:prstGeom>
          <a:solidFill>
            <a:srgbClr val="BF4018">
              <a:alpha val="100000"/>
            </a:srgbClr>
          </a:solidFill>
          <a:ln w="9525">
            <a:noFill/>
          </a:ln>
        </p:spPr>
        <p:txBody>
          <a:bodyPr vertOverflow="clip" rtlCol="0" anchor="ctr"/>
          <a:lstStyle/>
          <a:p>
            <a:pPr algn="ctr"/>
            <a:r>
              <a:t/>
            </a:r>
          </a:p>
        </p:txBody>
      </p:sp>
      <p:sp>
        <p:nvSpPr>
          <p:cNvPr id="3" name=""/>
          <p:cNvSpPr txBox="1"/>
          <p:nvPr/>
        </p:nvSpPr>
        <p:spPr>
          <a:xfrm>
            <a:off x="514350" y="1619250"/>
            <a:ext cx="81153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FFB000">
                    <a:alpha val="100000"/>
                  </a:srgbClr>
                </a:solidFill>
                <a:latin typeface="Calibri"/>
              </a:rPr>
              <a:t><![CDATA[SECCIÓN]]></a:t>
            </a:r>
          </a:p>
        </p:txBody>
      </p:sp>
      <p:sp>
        <p:nvSpPr>
          <p:cNvPr id="4" name="Placeholder for title"/>
          <p:cNvSpPr txBox="1"/>
          <p:nvPr>
            <p:ph type="title" idx="1"/>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umbre - Imagen">
    <p:bg>
      <p:bgPr>
        <a:solidFill>
          <a:srgbClr val="FFFDF8"/>
        </a:solidFill>
        <a:effectLst/>
      </p:bgPr>
    </p:bg>
    <p:spTree>
      <p:nvGrpSpPr>
        <p:cNvPr id="1" name=""/>
        <p:cNvGrpSpPr/>
        <p:nvPr/>
      </p:nvGrpSpPr>
      <p:grpSpPr>
        <a:xfrm>
          <a:off x="514350" y="247650"/>
          <a:ext cx="8629650" cy="4981575"/>
          <a:chOff x="514350" y="247650"/>
          <a:chExt cx="8629650" cy="4981575"/>
        </a:xfrm>
      </p:grpSpPr>
      <p:sp>
        <p:nvSpPr>
          <p:cNvPr id="2"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3" name="Placeholder for title"/>
          <p:cNvSpPr txBox="1"/>
          <p:nvPr>
            <p:ph type="title" idx="1"/>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4" name="Placeholder for pic"/>
          <p:cNvSpPr txBox="1"/>
          <p:nvPr>
            <p:ph type="pic" idx="0"/>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5" name="Placeholder for body"/>
          <p:cNvSpPr txBox="1"/>
          <p:nvPr>
            <p:ph type="body" idx="3"/>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
        <p:nvSpPr>
          <p:cNvPr id="6"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7"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 tooltip="https://farmacia.lumbre.lat/object/fg-a09-04-supervisar-varias-sucursales"/>
              </a:rPr>
              <a:t><![CDATA[Supervisar varias sucursales: consistencia sin uniformar]]></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36135" r:id="rId1"/>
    <p:sldLayoutId id="2481736136" r:id="rId2"/>
    <p:sldLayoutId id="2481736137" r:id="rId3"/>
    <p:sldLayoutId id="248173613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5558d156b84e0753af7fdd10e987772d494ebef78cf21a31.jpg"/>
  <Relationship Id="rId3" Type="http://schemas.openxmlformats.org/officeDocument/2006/relationships/hyperlink" Target="https://farmacia.lumbre.lat/object/fg-a09-04-supervisar-varias-sucursal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visita4.jpg"/>
  <Relationship Id="rId3" Type="http://schemas.openxmlformats.org/officeDocument/2006/relationships/hyperlink" Target="https://farmacia.lumbre.lat/object/fg-a09-04-supervisar-varias-sucursales" TargetMode="External"/>
  <Relationship Id="rId4" Type="http://schemas.openxmlformats.org/officeDocument/2006/relationships/hyperlink" Target="https://farmacia.lumbre.lat/object/fg-a09-04-supervisar-varias-sucursales"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comparar7.jpg"/>
  <Relationship Id="rId3" Type="http://schemas.openxmlformats.org/officeDocument/2006/relationships/hyperlink" Target="https://farmacia.lumbre.lat/object/fg-a09-04-supervisar-varias-sucursales" TargetMode="External"/>
  <Relationship Id="rId4" Type="http://schemas.openxmlformats.org/officeDocument/2006/relationships/hyperlink" Target="https://farmacia.lumbre.lat/object/fg-a09-04-supervisar-varias-sucursales"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checklist-supervision10.jpg"/>
  <Relationship Id="rId3" Type="http://schemas.openxmlformats.org/officeDocument/2006/relationships/hyperlink" Target="https://farmacia.lumbre.lat/object/fg-a09-04-supervisar-varias-sucursales" TargetMode="External"/>
  <Relationship Id="rId4" Type="http://schemas.openxmlformats.org/officeDocument/2006/relationships/hyperlink" Target="https://farmacia.lumbre.lat/object/fg-a09-04-supervisar-varias-sucursales" TargetMode="External"/>
  <Relationship Id="rId5"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hyperlink" Target="https://farmacia.lumbre.lat/object/fg-a09-04-supervisar-varias-sucursales" TargetMode="External"/>
  <Relationship Id="rId4"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4-supervisar-varias-sucursales" TargetMode="External"/>
  <Relationship Id="rId3" Type="http://schemas.openxmlformats.org/officeDocument/2006/relationships/notesSlide" Target="../notesSlides/notesSlide5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685800"/>
          <a:ext cx="8629650" cy="4981575"/>
          <a:chOff x="514350" y="685800"/>
          <a:chExt cx="8629650" cy="4981575"/>
        </a:xfrm>
      </p:grpSpPr>
      <p:sp>
        <p:nvSpPr>
          <p:cNvPr id="2" name="Placeholder for title"/>
          <p:cNvSpPr txBox="1"/>
          <p:nvPr>
            <p:ph type="title" idx="1"/>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upervis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ari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ucursal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sistenc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niformar]]></a:t>
            </a:r>
          </a:p>
        </p:txBody>
      </p:sp>
      <p:sp>
        <p:nvSpPr>
          <p:cNvPr id="3" name="Placeholder for subTitle"/>
          <p:cNvSpPr txBox="1"/>
          <p:nvPr>
            <p:ph type="subTitle" idx="2"/>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Farmacias Guadalajara]]></a:t>
            </a:r>
          </a:p>
        </p:txBody>
      </p:sp>
      <p:sp>
        <p:nvSpPr>
          <p:cNvPr id="4" name="Placeholder for body"/>
          <p:cNvSpPr txBox="1"/>
          <p:nvPr>
            <p:ph type="body" idx="3"/>
          </p:nvPr>
        </p:nvSpPr>
        <p:spPr>
          <a:xfrm>
            <a:off x="514350" y="3581400"/>
            <a:ext cx="4476750" cy="91440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t>
            </a:r>
          </a:p>
        </p:txBody>
      </p:sp>
      <p:sp>
        <p:nvSpPr>
          <p:cNvPr id="5" name="" descr=""/>
          <p:cNvSpPr/>
          <p:nvPr/>
        </p:nvSpPr>
        <p:spPr>
          <a:xfrm>
            <a:off x="5334000" y="685800"/>
            <a:ext cx="3295650" cy="361950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6"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
        <p:nvSpPr>
          <p:cNvPr id="7"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farmacia.lumbre.lat/object/fg-a09-04-supervisar-varias-sucursales"/>
              </a:rPr>
              <a:t><![CDATA[Ver el OA en farmacia.lumbre.lat]]></a:t>
            </a:r>
          </a:p>
        </p:txBody>
      </p:sp>
      <p:sp>
        <p:nvSpPr>
          <p:cNvPr id="8"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 / 5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la persona puede planear una visita con datos y contexto, observar sin interrumpir la operación, dar retroalimentación específica, acordar una prioridad con responsable y comparar sucursales usando indicadores ajustados a su volumen, plantilla y servici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supervisión para preparar una visita de sucursal, observar trabajo real, conversar con varias personas, acordar una prioridad y comparar tiendas con contexto en lugar de castigar diferencias que explican el entorno.]]></a:t>
            </a:r>
          </a:p>
        </p:txBody>
      </p:sp>
      <p:sp>
        <p:nvSpPr>
          <p:cNvPr id="9" name=""/>
          <p:cNvSpPr txBox="1"/>
          <p:nvPr/>
        </p:nvSpPr>
        <p:spPr>
          <a:xfrm>
            <a:off x="514350" y="2962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Farmacias Guadalajara]]></a:t>
            </a:r>
          </a:p>
        </p:txBody>
      </p:sp>
      <p:sp>
        <p:nvSpPr>
          <p:cNvPr id="10" name=""/>
          <p:cNvSpPr txBox="1"/>
          <p:nvPr/>
        </p:nvSpPr>
        <p:spPr>
          <a:xfrm>
            <a:off x="514350" y="3352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upervisión · visita de sucursal · coaching · comparación justa · consistenc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ervisar varias sucursales tiene una tentación: llevar a cada tienda la solución que funcionó en la anterior. A veces ayuda; muchas veces ignora que cambian el espacio, la afluencia, la plantilla, el surtido y los servicios habilitados. La consistencia no consiste en hacer lo mismo en todas partes, sino en aplicar los mismos criterios y permitir que la ejecución se adapte al context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visita útil no es una inspección sorpresa que termina en una lista de faltas: es una conversación con evidencia que termina en una prioridad acordada y un seguimiento. Esta lección enseña a preparar la visita, observar el trabajo real, conversar con varias personas y comparar sin distorsionar. No define el modelo oficial de supervisión de Farmacias Guadalajara ni evalúa personas: eso corresponde a la dirección y a Recursos Human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qué sirve una visi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visita de supervisión puede cumplir tres funciones: verificar que se cumplan condiciones críticas, acompañar a que el equipo mejore y aprender de lo que la tienda hace bien. Si solo cumple la primera, se convierte en auditoría y el equipo oculta problemas. Si solo cumple la segunda, puede perderse un riesg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qué sirve una visi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zcla importa: antes de entrar, define qué vas a verificar, qué vas a observar sin interrumpir y qué vas a preguntar. Llega con los datos de la tienda —no para recitarlos, sino para contrastarlos con lo que ves—. Y revisa los compromisos de la visita anterior: si nunca vuelves sobre lo acordado, el equipo aprende que las visitas no dejan consecuencias.]]></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visita sin seguimiento es una interrupción con carpe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qué sirve una visi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7]]></a:t>
            </a:r>
          </a:p>
        </p:txBody>
      </p:sp>
      <p:sp>
        <p:nvSpPr>
          <p:cNvPr id="7" name="" descr=""/>
          <p:cNvSpPr/>
          <p:nvPr/>
        </p:nvSpPr>
        <p:spPr>
          <a:xfrm>
            <a:off x="514350" y="1219200"/>
            <a:ext cx="8115300" cy="33051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texto Farmacias Guadalajara]]></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adena operaba 3,084 sucursales en 511 ciudades de los 32 estados al segundo trimestre de 2026 (F4, información financiera 2T-2026 citada en la propuesta Lumbre). Con esa dispersión geográfica, ninguna persona puede observar todas las tiendas al mismo tiempo. La supervisión depende de una combinación de datos, visitas y conversaciones. Esa combinación exige criterios comunes: si cada supervisor mide distinto, las cifras no se pueden comparar y las decisiones se vuelven locales sin aprendizaje. La cifra corresponde al 2T-2026 y debe citarse con ese perio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funciones de una visita y su riesg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7]]></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390650"/>
                <a:gridCol w="2905125"/>
                <a:gridCol w="3819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un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bus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iesgo si se hace so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if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r condiciones críticas de ope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quipo oculta problemas y la visita se vuelve tea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mpañ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jorar la práctica con retroalimentación y prác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ierde de vista un riesgo que requiere corrección inmedi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ren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ctar qué funciona y por 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pia una práctica sin entender las condiciones que la hicieron po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funciones de una visita y su riesg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7]]></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390650"/>
                <a:gridCol w="2905125"/>
                <a:gridCol w="3819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un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bus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iesgo si se hace so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rd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r una prioridad y un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visita termina en buenas intenciones sin camb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Placeholder for title"/>
          <p:cNvSpPr txBox="1"/>
          <p:nvPr>
            <p:ph type="title" idx="1"/>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qué sirve una visita]]></a:t>
            </a:r>
          </a:p>
        </p:txBody>
      </p:sp>
      <p:pic>
        <p:nvPicPr>
          <p:cNvPr id="3" name="" descr="Flujo de cinco etapas de una visita de sucursal: preparar, observar, conversar, acordar y dar seguimiento">
            <a:hlinkClick r:id="rId3" tooltip="Flujo de cinco etapas de una visita de sucursal: preparar, observar, conversar, acordar y dar seguimiento"/>
          </p:cNvPr>
          <p:cNvPicPr>
            <a:picLocks noChangeAspect="1"/>
          </p:cNvPicPr>
          <p:nvPr>
            <p:ph type="pic"/>
          </p:nvPr>
        </p:nvPicPr>
        <p:blipFill>
          <a:blip r:embed="rId2"/>
          <a:stretch>
            <a:fillRect/>
          </a:stretch>
        </p:blipFill>
        <p:spPr>
          <a:xfrm>
            <a:off x="1533525" y="1257300"/>
            <a:ext cx="6076950" cy="2533650"/>
          </a:xfrm>
          <a:prstGeom prst="rect">
            <a:avLst/>
          </a:prstGeom>
          <a:noFill/>
        </p:spPr>
      </p:pic>
      <p:sp>
        <p:nvSpPr>
          <p:cNvPr id="4" name="Placeholder for body"/>
          <p:cNvSpPr txBox="1"/>
          <p:nvPr>
            <p:ph type="body" idx="3"/>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visita empieza antes de llegar y termina después de irse: preparación, observación, conversación, acuerdo y seguimien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farmacia.lumbre.lat/object/fg-a09-04-supervisar-varias-sucursales"/>
              </a:rPr>
              <a:t><![CDATA[Ver imagen original en el O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bservar el trabajo real, no el montaj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una visita se anuncia con semanas de anticipación, la tienda puede preparar una versión de sí misma que no refleja el día normal. Eso no significa que toda visita deba ser sorpresa: la preparación también permite que el equipo esté disponible. Lo que importa es observar el trabajo en condiciones reales, no solo la vitri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bservar el trabajo real, no el montaj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ina la tienda como cliente, mira la fila desde la perspectiva de quien espera, revisa la bodega y el flujo de recepción, y observa cómo se resuelve una duda. No te quedes solo con la persona que te acompaña: habla con quien está en caja, en piso y en recepción. Cada rol ve una parte distinta del mismo sistema.]]></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vita corregir en público delante del cliente: la corrección inmediata puede ser necesaria para un riesgo, pero la conversación de mejora va apar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observar y qué pregunt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7]]></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914525"/>
                <a:gridCol w="3238500"/>
                <a:gridCol w="2962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que ayu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de ale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lujo de clientes y fi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ónde se detiene la gente y por 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xplicación es siempre «falta 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aquel y bod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encuentran un producto y qué hacen si f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busca en varios lugares sin un crite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epción y resguar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asa cuando algo no coincide con la rem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mezcla producto sin separar ni docume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ención en most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verifican que el cliente entend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sponde rápido sin confirmar compren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observar y qué pregunt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7]]></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914525"/>
                <a:gridCol w="3238500"/>
                <a:gridCol w="2962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que ayu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de ale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de tu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anota y quién lo revi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gistra al final de memo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bservar el trabajo real, no el montaj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visita también debe mirar lo que funciona. Si un equipo resolvió una fricción con un recurso simple, pregunta cómo lo hizo y qué condiciones lo permitieron. Esa práctica puede ser útil para otra tienda, pero no se copia tal cual: se adapta. El error es convertir una anécdota en política. Antes de recomendar una práctica, verifica si depende de una persona, de un espacio o de un volumen que otra sucursal no tiene. La pregunta «¿esto funcionaría en una tienda con la mitad de personal?» evita muchas extensiones fallida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bservar el trabajo real, no el montaje · La visita en cinco etapas · Paso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con datos y context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indicadores, compromisos anteriores, servicios habilitados y condiciones de la tienda. Llega con preguntas, no con conclusion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bservar el trabajo real, no el montaje · La visita en cinco etapas · Paso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serva sin interrumpir]]></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ra el flujo real, la fila, el anaquel y la recepción. Toma notas descriptivas, no juicios sobre persona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bservar el trabajo real, no el montaje · La visita en cinco etapas · Paso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versa con varios roles]]></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ucha a caja, piso, recepción y responsable. Pregunta qué les dificulta el trabajo y qué han intenta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bservar el trabajo real, no el montaje · La visita en cinco etapas · Paso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uerda una prioridad]]></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a acción concreta, con responsable y fecha. Una lista de diez faltas no produce cambio; una prioridad acordada sí.]]></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bservar el trabajo real, no el montaje · La visita en cinco etapas · Paso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a seguimiento]]></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ifica el avance en la siguiente visita o por el canal acordado. Reconoce lo que mejoró y ajusta lo que no funcionó.]]></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Placeholder for title"/>
          <p:cNvSpPr txBox="1"/>
          <p:nvPr>
            <p:ph type="title" idx="1"/>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bservar el trabajo real, no el montaje]]></a:t>
            </a:r>
          </a:p>
        </p:txBody>
      </p:sp>
      <p:pic>
        <p:nvPicPr>
          <p:cNvPr id="3" name="" descr="Matriz para comparar sucursales con ajustes por volumen, plantilla, espacio y servicios">
            <a:hlinkClick r:id="rId3" tooltip="Matriz para comparar sucursales con ajustes por volumen, plantilla, espacio y servicios"/>
          </p:cNvPr>
          <p:cNvPicPr>
            <a:picLocks noChangeAspect="1"/>
          </p:cNvPicPr>
          <p:nvPr>
            <p:ph type="pic"/>
          </p:nvPr>
        </p:nvPicPr>
        <p:blipFill>
          <a:blip r:embed="rId2"/>
          <a:stretch>
            <a:fillRect/>
          </a:stretch>
        </p:blipFill>
        <p:spPr>
          <a:xfrm>
            <a:off x="1752600" y="1257300"/>
            <a:ext cx="5629275" cy="2533650"/>
          </a:xfrm>
          <a:prstGeom prst="rect">
            <a:avLst/>
          </a:prstGeom>
          <a:noFill/>
        </p:spPr>
      </p:pic>
      <p:sp>
        <p:nvSpPr>
          <p:cNvPr id="4" name="Placeholder for body"/>
          <p:cNvSpPr txBox="1"/>
          <p:nvPr>
            <p:ph type="body" idx="3"/>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omparar no es ordenar de mejor a peor: es entender qué diferencia explica el resultado antes de conclui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farmacia.lumbre.lat/object/fg-a09-04-supervisar-varias-sucursales"/>
              </a:rPr>
              <a:t><![CDATA[Ver imagen original en el O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arar sin distors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r sucursales es útil si la comparación es justa. La venta total de una tienda grande no se compara con la de una tienda pequeña sin ajustar por tráfico, espacio o plantilla. La merma en pesos no se compara sin considerar el volumen vendido; conviene mirarla como porcentaje de la venta o por categorí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iempo de atención no se compara si una tienda tiene un solo mostrador y otra tiene tres. Antes de señalar una diferencia, pregunta qué variables del contexto podrían explicarla. Si no puedes ajustarlas, usa la comparación para hacer preguntas, no para emitir juicio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arar sin distors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omparación honesta distingue lo que la tienda controla de lo que no control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arar sin distorsionar · Comparar sin distorsionar en cinco pasos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sa la misma defini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rma que el indicador se calcula igual en las dos tiendas: mismo numerador, mismo denominador y mismo periodo. Si cambió la fórmula, no compar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arar sin distorsionar · Comparar sin distorsionar en cinco pasos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justa por condicion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idera tráfico, tamaño, plantilla, servicios y horarios. Una diferencia puede explicarse por el entorno antes que por la ejecuc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arar sin distorsionar · Comparar sin distorsionar en cinco pasos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ra proporciones y rango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fiere porcentajes, tasas o intervalos a los totales absolutos. Un total grande puede ocultar un desempeño proporcionalmente meno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arar sin distorsionar · Comparar sin distorsionar en cinco pasos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la calidad del da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 registros incompletos, periodos distintos o valores atípicos. Una comparación con datos sucios produce una conclusión suci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arar sin distorsionar · Comparar sin distorsionar en cinco pasos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alida con observac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convertir la diferencia en una acción, visita o pregunta. El dato dice qué; la observación ayuda a entender por qué.]]></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araciones frecuentes y su ajus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7]]></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781175"/>
                <a:gridCol w="2790825"/>
                <a:gridCol w="35433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mpa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juste por contex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de ale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 por 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áfico, tamaño y servic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elebra o castiga sin mirar margen ni mezc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centaje sobre venta y por catego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se mira el total en p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mpo de ate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 de mostradores y tareas simultáne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mpara una tienda de alto flujo con una de bajo flu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mplimiento de tare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ntilla, ausencias y carga del tu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tribuye todo a la actitud del equ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araciones frecuentes y su ajus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7]]></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781175"/>
                <a:gridCol w="2790825"/>
                <a:gridCol w="35433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mpa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juste por contex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de ale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j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lumen de clientes y canales disponi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mparan totales sin denomin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Placeholder for title"/>
          <p:cNvSpPr txBox="1"/>
          <p:nvPr>
            <p:ph type="title" idx="1"/>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arar sin distorsionar]]></a:t>
            </a:r>
          </a:p>
        </p:txBody>
      </p:sp>
      <p:pic>
        <p:nvPicPr>
          <p:cNvPr id="3" name="" descr="Checklist de seis puntos para cerrar una visita de sucursal con una prioridad acordada">
            <a:hlinkClick r:id="rId3" tooltip="Checklist de seis puntos para cerrar una visita de sucursal con una prioridad acordada"/>
          </p:cNvPr>
          <p:cNvPicPr>
            <a:picLocks noChangeAspect="1"/>
          </p:cNvPicPr>
          <p:nvPr>
            <p:ph type="pic"/>
          </p:nvPr>
        </p:nvPicPr>
        <p:blipFill>
          <a:blip r:embed="rId2"/>
          <a:stretch>
            <a:fillRect/>
          </a:stretch>
        </p:blipFill>
        <p:spPr>
          <a:xfrm>
            <a:off x="2571750" y="1257300"/>
            <a:ext cx="4000500" cy="2533650"/>
          </a:xfrm>
          <a:prstGeom prst="rect">
            <a:avLst/>
          </a:prstGeom>
          <a:noFill/>
        </p:spPr>
      </p:pic>
      <p:sp>
        <p:nvSpPr>
          <p:cNvPr id="4" name="Placeholder for body"/>
          <p:cNvSpPr txBox="1"/>
          <p:nvPr>
            <p:ph type="body" idx="3"/>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a visita se cierra con una prioridad, un responsable, una fecha y una forma de verificar; no con una lista de reproche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farmacia.lumbre.lat/object/fg-a09-04-supervisar-varias-sucursales"/>
              </a:rPr>
              <a:t><![CDATA[Ver imagen original en el O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uenas prácticas generales de farmacia en super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ráctica concreta: separa la observación de la interpretación y pide al equipo que explique antes de concluir. El riesgo que previene es la atribución automática: ver una góndola desordenada y concluir «el equipo es descuidado», cuando la causa puede ser una entrega que llegó tarde, una ausencia o un cambio de plano que nadie comunicó.]]></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uenas prácticas generales de farmacia en super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r «¿qué pasó aquí?» antes de «¿por qué no lo hiciste?» cambia la conversación y produce información útil. En farmacia, además, la supervisión debe cuidar los límites clínicos: un supervisor no reemplaza al personal de farmacia en la orientación de medicamentos ni debe presionar decisiones de venta que ignoren esos límites.]]></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istencia se demuestra en los criterios de seguridad y calidad, no en exigir que todas las tiendas se vean idéntic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uenas prácticas generales de farmacia en super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7]]></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cance de las buenas prácticas]]></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son criterios generales de farmacia y retail; no son políticas de Farmacias Guadalajara. El modelo de visita, la rúbrica y el registro deben validarse con la dirección. Esta lección no sustituye la evaluación de desempeño de Recursos Humanos ni autoriza sanciones, rankings públicos o comparaciones entre person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uenas prácticas generales de farmacia en super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7]]></a:t>
            </a:r>
          </a:p>
        </p:txBody>
      </p:sp>
      <p:sp>
        <p:nvSpPr>
          <p:cNvPr id="7" name="" descr=""/>
          <p:cNvSpPr/>
          <p:nvPr/>
        </p:nvSpPr>
        <p:spPr>
          <a:xfrm>
            <a:off x="514350" y="1219200"/>
            <a:ext cx="8115300" cy="33051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cha de la lección]]></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úblico: supervisión y dirección. Objetivo: preparar una visita, observar trabajo real, acordar una prioridad y comparar con contexto. Fuentes: F15 (buenas prácticas generales de farmacia y retail); F4 (3,084 sucursales, 2T-2026); F1 y F2 (planes y temas de supervisión; documentos no accesibles, solo metadatos); F3 (Manual del Líder de Entrenamiento 2021; no accesible). Consulta: 22-oct-2026. Pendiente de validación: modelo oficial de visita, rúbrica, registro y criterios de comparación con la direcció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fg-a09-04-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fg-a09-04-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fg-a09-04-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fg-a09-04-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fg-a09-04-ex0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fg-a09-04-ex06]]></a:t>
            </a:r>
          </a:p>
        </p:txBody>
      </p:sp>
      <p:sp>
        <p:nvSpPr>
          <p:cNvPr id="8" name=""/>
          <p:cNvSpPr txBox="1"/>
          <p:nvPr/>
        </p:nvSpPr>
        <p:spPr>
          <a:xfrm>
            <a:off x="514350" y="1571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puedes visitar una sucursal con evidencia, acordar una prioridad y comparar sin distorsionar.]]></a:t>
            </a:r>
          </a:p>
        </p:txBody>
      </p:sp>
      <p:sp>
        <p:nvSpPr>
          <p:cNvPr id="9" name=""/>
          <p:cNvSpPr txBox="1"/>
          <p:nvPr/>
        </p:nvSpPr>
        <p:spPr>
          <a:xfrm>
            <a:off x="514350" y="2257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s funciones de la visita, la diferencia entre observar e interpretar y los ajustes de comparació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urante una visita ves una góndola desordenada. ¿Cuál es la mejor primera ac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rregir a la persona delante del cliente.]]></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ar lo observado y preguntar al equipo qué pasó antes de concluir.]]></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dir un reporte escrito de inmediat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parar la tienda con otra y señalar la diferencia en la reuni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parar la venta total de dos sucursales sin ajustar por tráfico, tamaño o plantilla es una comparación jus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visita debe cerrarse con una prioridad acordada, un responsable y una fecha de ___.]]></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etapa de la visita con su propósit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eparar]]></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Observa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vers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cordar]]></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 el trabajo real sin interrumpir]]></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uchar a varios rol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egir una prioridad con responsabl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legar con datos y pregunta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su fuente en la visi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at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bservació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versa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orcentaje de pedidos completos del me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iempo de espera registrado en el reporte.]]></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fila se detiene cuando falta un product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anaquel tiene espacios vacíos sin señalizació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Buscamos el producto en dos lugares antes de encontrarl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uando llega una entrega grande, no alcanza el espaci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etapas de una visita de sucursal.]]></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Observar el trabajo real.]]></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versar con varios roles.]]></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cordar una prioridad con responsable.]]></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ar seguimiento y verificar.]]></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reparar datos, compromisos y context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cuerda la última visita que hiciste o recibiste. ¿Terminó con una prioridad acordada y seguimiento? ¿Qué cambiarías para que la siguiente produzca una mejora observable?]]></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super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7]]></a:t>
            </a:r>
          </a:p>
        </p:txBody>
      </p:sp>
      <p:graphicFrame>
        <p:nvGraphicFramePr>
          <p:cNvPr id="7" name="" descr=""/>
          <p:cNvGraphicFramePr>
            <a:graphicFrameLocks noGrp="1"/>
          </p:cNvGraphicFramePr>
          <p:nvPr/>
        </p:nvGraphicFramePr>
        <p:xfrm>
          <a:off x="514350" y="1257300"/>
          <a:ext cx="8115300" cy="215265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s y pregu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ser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o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rd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rio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ificar el av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supervis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farmacia.lumbre.lat/object/fg-a09-04-supervisar-varias-sucursales"/>
              </a:rPr>
              <a:t><![CDATA[Abrir el juego en el O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visita y comparación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tres funciones de una visit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visita y comparación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Verificar, acompañar y aprender; además, acordar una priorida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visita y comparación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comparar con context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visita y comparación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justar por tráfico, tamaño, plantilla, servicios y condiciones antes de conclui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visita y comparación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veo un problema durante la visit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visita y comparación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tender un riesgo inmediato si existe; después describir, preguntar y acordar una ac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visita y comparación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cierro una visit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visita y comparación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4-supervisar-varias-sucursales"/>
              </a:rPr>
              <a:t><![CDATA[Supervisar varias sucursales: consistencia sin unifo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una prioridad, un responsable, una fecha y una forma de verificar el avance.]]></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2026-10-23T01:44:22Z</dcterms:created>
  <dcterms:modified xsi:type="dcterms:W3CDTF">2026-10-23T01:44:22Z</dcterms:modified>
  <dc:title>Supervisar varias sucursales: consistencia sin uniformar</dc:title>
  <dc:description>Presentación editable del OA «Supervisar varias sucursales: consistencia sin uniformar». Enlace: https://farmacia.lumbre.lat/object/fg-a09-04-supervisar-varias-sucursales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