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Farmacias Guadalaj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9-01-leer-numeros-sucurs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números que no significan lo mismo»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tro números que no significan lo mismo»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mide cada concepto y qué error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Qué mide cada concepto y qué error ev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marge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que va del precio de venta al costo, al margen bruto, a los gastos y a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margen bruto no es la ganancia final: es el primer escalón después del costo. Los gastos de operación se restan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rgen se calcula, no se estima»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margen se calcula, no se estima»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el reporte semanal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Confirma el alca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el periodo, la sucursal y si la cifra incluye devoluciones, impuestos o servicios. Un reporte mal delimitado produce conclusiones fals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el reporte semanal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Mira la tendencia, no solo el último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ara al menos cuatro semanas o el mismo periodo del año anterior. Una semana aislada puede reflejar un puente, una promoción o un evento loc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el reporte semanal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Separa volumen, precio y mezc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gunta si cambió cuánto se vendió, a qué precio o qué productos. Las tres cosas mueven la venta y el margen de form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el reporte semanal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Cruza con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merma, devoluciones, diferencias de inventario y quejas. Un número financiero sin su causa operativa no permite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Leer el reporte semanal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Escribe una pregunta, no una sent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explica la caída de margen de la categoría X en las últimas tres semanas?» es una pregunta investigable; «el equipo vende mal» es un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indicadores-numer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conceptos financieros básicos con su fórmula y la pregunta que ayuda a respo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número responde una pregunta distinta. Usar la fórmula correcta evita discutir sobre definiciones cuando el problema es opera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merma y la diferencia de caja no son lo mism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Investigar antes de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Verifica el hecho fís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enta o revisa el producto antes de confiar en la pantalla. Un ajuste sobre un dato equivocado produce otro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Investigar antes de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Revisa los movimi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recepciones, traspasos, devoluciones, cancelaciones y ajustes previos. La mayoría de las diferencias tiene una explicación docu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Investigar antes de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Aísla la causa prob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stingue entre error de registro, pérdida física, problema de proveedor o falla de proceso. No mezcles causas en una so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Investigar antes de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Documenta con ev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producto, lote si aplica, cantidad, fecha, ubicación y qué se revisó. La evidencia permite corregir el proceso, no solo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Investigar antes de aju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ropone una acción y su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ajuste sin acción deja la causa intacta. Define qué cambia, quién lo hace y cómo se verificará en el siguiente co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hecklist-numer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de seis preguntas para revisar un número antes de convertirlo en un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Antes de actuar sobre una cifra: alcance, periodo, fórmula, contexto, evidencia y responsable de l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en lectura de números» (2 de 4).]]></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en lectura de números» (3 de 4).]]></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en lectura de números» (4 de 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100 pesos y 40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bruto es 250 − 150 = 100 pesos. Sobre la venta representa 100 ÷ 250 = 40 %. El 66.7 % sería el markup sobre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margen sobre venta y markup sobre costo con el ejemplo de 100 y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9-01-leer-numeros-sucursa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enta puede subir por productos de margen bajo o por descuentos, mientras el costo sube más. Hay que revisar margen, mezcla y costo, no solo el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explica que volumen, precio y mezcla mueven la venta y el margen de form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9-01-leer-numeros-sucursa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ru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argen bruto es el primer escalón: todavía no descuenta renta, sueldos, energía ni otros gastos de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fine margen bruto y advierte que no es la ganancia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9-01-leer-numeros-sucursal]]></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nta neta → Lo cobrado después de devoluciones y descu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rgen porcentual → Margen bruto como proporción de la v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rma → Producto perdido, dañado o venc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ferencia de caja → Faltante o sobrante entre lo cobrado y lo regist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conceptos de la lección asocia cada término con su definición y su primera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9-01-leer-numeros-sucursa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star el costo de lo vendido a la venta neta. → Cal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xpresar el margen como porcentaje de la venta. → Cal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visar traspasos y recepciones del periodo. →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tar físicamente el producto con diferencia. → Ver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egir una acción sobre la causa identificada. →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signar responsable y fecha de seguimiento. →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el cálculo, la verificación de evidencia y la decisión con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9-01-leer-numeros-sucursal]]></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ificar el hecho físico y contar el producto. → Revisar recepciones, traspasos, devoluciones y ajustes. → Aislar la causa probable. → Documentar con evidencia. → Proponer una acción con responsable y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justar antes de verificar convierte un error de dato en un error de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step_reveal «Investigar antes de ajustar» sigue ese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9-01-leer-numeros-sucursal]]></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 número de tu reporte semanal que suelas mirar aislado. ¿Qué otra cifra o contexto necesitas para interpretarlo correctamente y qué pregunta harías antes de act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os núme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l margen bruto es la ganancia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la diferencia entre venta y costo; aún faltan los gastos de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margen porcent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Margen bruto dividido entre la venta neta, multiplicado por 1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margen y markup?]]></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margen se calcula sobre la venta; el markup, sobre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ante una diferencia de invent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erificar el hecho, revisar movimientos, aislar la causa, documentar y proponer un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9-01-leer-numeros-sucursal]]></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umbre - Portada">
    <p:bg>
      <p:bgPr>
        <a:solidFill>
          <a:srgbClr val="FFF9F0"/>
        </a:solidFill>
        <a:effectLst/>
      </p:bgPr>
    </p:bg>
    <p:spTree>
      <p:nvGrpSpPr>
        <p:cNvPr id="1" name=""/>
        <p:cNvGrpSpPr/>
        <p:nvPr/>
      </p:nvGrpSpPr>
      <p:grpSpPr>
        <a:xfrm>
          <a:off x="285750" y="628650"/>
          <a:ext cx="4991100" cy="4495800"/>
          <a:chOff x="285750" y="628650"/>
          <a:chExt cx="4991100" cy="4495800"/>
        </a:xfrm>
      </p:grpSpPr>
      <p:sp>
        <p:nvSpPr>
          <p:cNvPr id="2" name="" descr=""/>
          <p:cNvSpPr/>
          <p:nvPr/>
        </p:nvSpPr>
        <p:spPr>
          <a:xfrm>
            <a:off x="285750" y="685800"/>
            <a:ext cx="76200" cy="3390900"/>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628650"/>
            <a:ext cx="4476750" cy="247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BF4018">
                    <a:alpha val="100000"/>
                  </a:srgbClr>
                </a:solidFill>
                <a:latin typeface="Calibri"/>
              </a:rPr>
              <a:t><![CDATA[OBJETO DE APRENDIZAJE]]></a:t>
            </a:r>
          </a:p>
        </p:txBody>
      </p:sp>
      <p:sp>
        <p:nvSpPr>
          <p:cNvPr id="4"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5"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
        <p:nvSpPr>
          <p:cNvPr id="6"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jetivo del objeto de aprendizaj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umbre - Seccion">
    <p:bg>
      <p:bgPr>
        <a:solidFill>
          <a:srgbClr val="172033"/>
        </a:solidFill>
        <a:effectLst/>
      </p:bgPr>
    </p:bg>
    <p:spTree>
      <p:nvGrpSpPr>
        <p:cNvPr id="1" name=""/>
        <p:cNvGrpSpPr/>
        <p:nvPr/>
      </p:nvGrpSpPr>
      <p:grpSpPr>
        <a:xfrm>
          <a:off x="514350" y="1428750"/>
          <a:ext cx="8629650" cy="4629150"/>
          <a:chOff x="514350" y="1428750"/>
          <a:chExt cx="8629650" cy="4629150"/>
        </a:xfrm>
      </p:grpSpPr>
      <p:sp>
        <p:nvSpPr>
          <p:cNvPr id="2" name="" descr=""/>
          <p:cNvSpPr/>
          <p:nvPr/>
        </p:nvSpPr>
        <p:spPr>
          <a:xfrm>
            <a:off x="514350" y="1428750"/>
            <a:ext cx="609600" cy="47625"/>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1619250"/>
            <a:ext cx="81153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FFB000">
                    <a:alpha val="100000"/>
                  </a:srgbClr>
                </a:solidFill>
                <a:latin typeface="Calibri"/>
              </a:rPr>
              <a:t><![CDATA[SECCIÓN]]></a:t>
            </a:r>
          </a:p>
        </p:txBody>
      </p:sp>
      <p:sp>
        <p:nvSpPr>
          <p:cNvPr id="4" name="Placeholder for title"/>
          <p:cNvSpPr txBox="1"/>
          <p:nvPr>
            <p:ph type="title" idx="1"/>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umbre - Imagen">
    <p:bg>
      <p:bgPr>
        <a:solidFill>
          <a:srgbClr val="FFFDF8"/>
        </a:solidFill>
        <a:effectLst/>
      </p:bgPr>
    </p:bg>
    <p:spTree>
      <p:nvGrpSpPr>
        <p:cNvPr id="1" name=""/>
        <p:cNvGrpSpPr/>
        <p:nvPr/>
      </p:nvGrpSpPr>
      <p:grpSpPr>
        <a:xfrm>
          <a:off x="514350" y="247650"/>
          <a:ext cx="8629650" cy="4981575"/>
          <a:chOff x="514350" y="247650"/>
          <a:chExt cx="8629650" cy="4981575"/>
        </a:xfrm>
      </p:grpSpPr>
      <p:sp>
        <p:nvSpPr>
          <p:cNvPr id="2"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3"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4" name="Placeholder for pic"/>
          <p:cNvSpPr txBox="1"/>
          <p:nvPr>
            <p:ph type="pic" idx="0"/>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5" name="Placeholder for body"/>
          <p:cNvSpPr txBox="1"/>
          <p:nvPr>
            <p:ph type="body" idx="3"/>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
        <p:nvSpPr>
          <p:cNvPr id="6"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7"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 tooltip="https://farmacia.lumbre.lat/object/fg-a09-01-leer-numeros-sucursal"/>
              </a:rPr>
              <a:t><![CDATA[Leer los números de la sucursal: venta, margen y merma]]></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6135" r:id="rId1"/>
    <p:sldLayoutId id="2481736136" r:id="rId2"/>
    <p:sldLayoutId id="2481736137" r:id="rId3"/>
    <p:sldLayoutId id="248173613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60a948846ca98ea56b5c0f81bb972f04cfdd0e5c49b6dda1.jpg"/>
  <Relationship Id="rId3" Type="http://schemas.openxmlformats.org/officeDocument/2006/relationships/hyperlink" Target="https://farmacia.lumbre.lat/object/fg-a09-01-leer-numeros-sucursal"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margen4.jpg"/>
  <Relationship Id="rId3" Type="http://schemas.openxmlformats.org/officeDocument/2006/relationships/hyperlink" Target="https://farmacia.lumbre.lat/object/fg-a09-01-leer-numeros-sucursal" TargetMode="External"/>
  <Relationship Id="rId4" Type="http://schemas.openxmlformats.org/officeDocument/2006/relationships/hyperlink" Target="https://farmacia.lumbre.lat/object/fg-a09-01-leer-numeros-sucursal"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indicadores-numeros5.jpg"/>
  <Relationship Id="rId3" Type="http://schemas.openxmlformats.org/officeDocument/2006/relationships/hyperlink" Target="https://farmacia.lumbre.lat/object/fg-a09-01-leer-numeros-sucursal" TargetMode="External"/>
  <Relationship Id="rId4" Type="http://schemas.openxmlformats.org/officeDocument/2006/relationships/hyperlink" Target="https://farmacia.lumbre.lat/object/fg-a09-01-leer-numeros-sucursal"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hecklist-numeros8.jpg"/>
  <Relationship Id="rId3" Type="http://schemas.openxmlformats.org/officeDocument/2006/relationships/hyperlink" Target="https://farmacia.lumbre.lat/object/fg-a09-01-leer-numeros-sucursal" TargetMode="External"/>
  <Relationship Id="rId4" Type="http://schemas.openxmlformats.org/officeDocument/2006/relationships/hyperlink" Target="https://farmacia.lumbre.lat/object/fg-a09-01-leer-numeros-sucursal" TargetMode="External"/>
  <Relationship Id="rId5"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hyperlink" Target="https://farmacia.lumbre.lat/object/fg-a09-01-leer-numeros-sucursal" TargetMode="External"/>
  <Relationship Id="rId4"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9-01-leer-numeros-sucursal"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685800"/>
          <a:ext cx="8629650" cy="4981575"/>
          <a:chOff x="514350" y="685800"/>
          <a:chExt cx="8629650" cy="4981575"/>
        </a:xfrm>
      </p:grpSpPr>
      <p:sp>
        <p:nvSpPr>
          <p:cNvPr id="2"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ee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úmer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ucursa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n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arg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rma]]></a:t>
            </a:r>
          </a:p>
        </p:txBody>
      </p:sp>
      <p:sp>
        <p:nvSpPr>
          <p:cNvPr id="3"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Farmacias Guadalajara]]></a:t>
            </a:r>
          </a:p>
        </p:txBody>
      </p:sp>
      <p:sp>
        <p:nvSpPr>
          <p:cNvPr id="4"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t>
            </a:r>
          </a:p>
        </p:txBody>
      </p:sp>
      <p:sp>
        <p:nvSpPr>
          <p:cNvPr id="5" name="" descr=""/>
          <p:cNvSpPr/>
          <p:nvPr/>
        </p:nvSpPr>
        <p:spPr>
          <a:xfrm>
            <a:off x="5334000" y="685800"/>
            <a:ext cx="3295650" cy="361950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6"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
        <p:nvSpPr>
          <p:cNvPr id="7"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farmacia.lumbre.lat/object/fg-a09-01-leer-numeros-sucursal"/>
              </a:rPr>
              <a:t><![CDATA[Ver el OA en farmacia.lumbre.lat]]></a:t>
            </a:r>
          </a:p>
        </p:txBody>
      </p:sp>
      <p:sp>
        <p:nvSpPr>
          <p:cNvPr id="8"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 / 5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la persona puede explicar la diferencia entre venta, costo de lo vendido, margen bruto, margen porcentual, merma y diferencia de caja; calcular el margen de un ejemplo sencillo; y describir cómo investigar una desviación antes de proponer un ajuste o una ac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supervisión para distinguir venta, margen bruto, margen porcentual, merma y diferencia de caja; leer un reporte semanal con contexto y investigar una desviación antes de ajustar el inventario.]]></a:t>
            </a:r>
          </a:p>
        </p:txBody>
      </p:sp>
      <p:sp>
        <p:nvSpPr>
          <p:cNvPr id="9" name=""/>
          <p:cNvSpPr txBox="1"/>
          <p:nvPr/>
        </p:nvSpPr>
        <p:spPr>
          <a:xfrm>
            <a:off x="514350" y="29622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Farmacias Guadalajara]]></a:t>
            </a:r>
          </a:p>
        </p:txBody>
      </p:sp>
      <p:sp>
        <p:nvSpPr>
          <p:cNvPr id="10" name=""/>
          <p:cNvSpPr txBox="1"/>
          <p:nvPr/>
        </p:nvSpPr>
        <p:spPr>
          <a:xfrm>
            <a:off x="514350" y="3352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upervisión · margen bruto · merma · indicadores financieros · operación de tiend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ucursal produce muchos números cada día: venta, tickets, unidades, costo, merma, diferencias de caja, inventario. El riesgo no es tener pocos datos, sino leerlos como si todos dijeran lo mismo. Vender más no siempre deja más; un inventario que «cuadra» no siempre está bien; una merma registrada no siempre es una pérdida real del mismo tip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epara los conceptos que más se confunden en la conversación diaria y propone una forma de leer el reporte semanal con contexto. No fija metas, no define la política contable de Farmacias Guadalajara y no sustituye el reporte oficial: enseña a formular preguntas correctas antes de actuar.]]></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ala de la cadena —más de 3,000 sucursales— hace imposible supervisar solo por observación directa; por eso conviene entender qué mide cada cifra y qué n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números que no significan lo mism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 es el valor de lo que el cliente pagó. El costo de lo vendido es lo que costó adquirir esos productos. El margen bruto es la diferencia entre ambos, antes de gastos como renta, sueldos, energía o servicios. El margen porcentual expresa esa diferencia como proporción de la venta.]]></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o de estos números dice por sí solo si la tienda es rentable: para eso hacen falta también los gastos y el resultado. Confundir margen con ganancia es el error más común; confundir margen con markup es el segundo. El markup se calcula sobre el costo; el margen, sobre el precio de vent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números que no significan lo mism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ducto de 100 pesos que cuesta 60 tiene 40 pesos de margen bruto (40 % de la venta) y un markup del 66.7 % sobre el costo. Son dos formas de mirar la misma operación, no dos ganancias distint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números que no significan lo mism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exto Farmacias Guadalajara]]></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egundo trimestre de 2026 la cadena operaba 3,084 sucursales en 511 ciudades de los 32 estados (F4, información financiera 2T-2026 citada en la propuesta Lumbre). Al cierre de 2025 reportaba 3,009 sucursales y 505 ciudades (F5, Informe Anual 2025). Esa escala significa que la supervisión no puede depender solo de lo que se ve en una visita: los reportes permiten comparar y detectar, pero cada cifra necesita contexto de surtido, afluencia, plantilla y servicios de la sucursal. No compares dos tiendas por un solo número sin ajustar por esas condicio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ide cada concepto y qué error evi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524000"/>
                <a:gridCol w="3190875"/>
                <a:gridCol w="3400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cep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comú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cobrado al cliente en el perio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elebrarla sin mirar costo, margen ni devolu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br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 menos costo de lo ven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rlo «ganancia» antes de restar ga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porcent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bruto dividido entre l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rlo con un markup calculado sobre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perdido, dañado, vencido o no local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tarla toda como robo o toda como error administra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mide cada concepto y qué error evi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524000"/>
                <a:gridCol w="3190875"/>
                <a:gridCol w="34004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cep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mi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rror comú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nte o sobrante entre lo cobrado y lo regist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undirla con merma de producto: son causas disti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tro números que no significan lo mismo]]></a:t>
            </a:r>
          </a:p>
        </p:txBody>
      </p:sp>
      <p:pic>
        <p:nvPicPr>
          <p:cNvPr id="3" name="" descr="Flujo que va del precio de venta al costo, al margen bruto, a los gastos y al resultado">
            <a:hlinkClick r:id="rId3" tooltip="Flujo que va del precio de venta al costo, al margen bruto, a los gastos y al resultado"/>
          </p:cNvPr>
          <p:cNvPicPr>
            <a:picLocks noChangeAspect="1"/>
          </p:cNvPicPr>
          <p:nvPr>
            <p:ph type="pic"/>
          </p:nvPr>
        </p:nvPicPr>
        <p:blipFill>
          <a:blip r:embed="rId2"/>
          <a:stretch>
            <a:fillRect/>
          </a:stretch>
        </p:blipFill>
        <p:spPr>
          <a:xfrm>
            <a:off x="1533525" y="1257300"/>
            <a:ext cx="607695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margen bruto no es la ganancia final: es el primer escalón después del costo. Los gastos de operación se restan despué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09-01-leer-numeros-sucursal"/>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gen se calcula, no se estim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calcular el margen de un periodo necesitas dos datos confiables: la venta neta —después de devoluciones y descuentos— y el costo de lo vendido. Si el costo incluye fletes, impuestos no recuperables o mermas, el resultado cambia; por eso la definición debe ser la misma en todos los periodos y en todas las sucursa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gen se calcula, no se estim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conversación rápida basta una regla: margen bruto = venta neta − costo de lo vendido; margen % = margen bruto ÷ venta neta × 100. Si comparas dos meses, usa la misma fórmula y el mismo alcance. Si cambió la mezcla de productos —por ejemplo, más promoción de un artículo de margen bajo—, el porcentaje puede bajar aunque la venta suba.]]></a:t>
            </a:r>
          </a:p>
        </p:txBody>
      </p:sp>
      <p:sp>
        <p:nvSpPr>
          <p:cNvPr id="8" name=""/>
          <p:cNvSpPr txBox="1"/>
          <p:nvPr/>
        </p:nvSpPr>
        <p:spPr>
          <a:xfrm>
            <a:off x="514350" y="31908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o no es automáticamente un problema: es una señal para preguntar qué cambi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gen se calcula, no se estim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jercicio útil es descomponer una caída de margen en tres preguntas: ¿bajó el precio de venta promedio?, ¿subió el costo?, ¿cambió la mezcla? Cada respuesta lleva a una acción distinta. Bajar precios para recuperar volumen solo tiene sentido si el margen por unidad y la demanda lo permiten; negociar costo o ajustar la mezcla requiere autorización y evidencia. Nunca cambies precios, promociones ni condiciones comerciales por iniciativa propia a partir de esta lección: esas decisiones corresponden a la dirección y a los canales autorizad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rgen se calcula, no se estima · Leer el reporte semanal en cinco pasos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 el alcanc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el periodo, la sucursal y si la cifra incluye devoluciones, impuestos o servicios. Un reporte mal delimitado produce conclusiones fals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rgen se calcula, no se estima · Leer el reporte semanal en cinco pasos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ra la tendencia, no solo el último da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al menos cuatro semanas o el mismo periodo del año anterior. Una semana aislada puede reflejar un puente, una promoción o un evento loca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rgen se calcula, no se estima · Leer el reporte semanal en cinco pasos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volumen, precio y mezcl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gunta si cambió cuánto se vendió, a qué precio o qué productos. Las tres cosas mueven la venta y el margen de forma distin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rgen se calcula, no se estima · Leer el reporte semanal en cinco pasos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ruza con operaci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merma, devoluciones, diferencias de inventario y quejas. Un número financiero sin su causa operativa no permite decid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argen se calcula, no se estima · Leer el reporte semanal en cinco pasos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una pregunta, no una sent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explica la caída de margen de la categoría X en las últimas tres semanas?» es una pregunta investigable; «el equipo vende mal» es una etiquet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argen se calcula, no se estima]]></a:t>
            </a:r>
          </a:p>
        </p:txBody>
      </p:sp>
      <p:pic>
        <p:nvPicPr>
          <p:cNvPr id="3" name="" descr="Matriz de conceptos financieros básicos con su fórmula y la pregunta que ayuda a responder">
            <a:hlinkClick r:id="rId3" tooltip="Matriz de conceptos financieros básicos con su fórmula y la pregunta que ayuda a responder"/>
          </p:cNvPr>
          <p:cNvPicPr>
            <a:picLocks noChangeAspect="1"/>
          </p:cNvPicPr>
          <p:nvPr>
            <p:ph type="pic"/>
          </p:nvPr>
        </p:nvPicPr>
        <p:blipFill>
          <a:blip r:embed="rId2"/>
          <a:stretch>
            <a:fillRect/>
          </a:stretch>
        </p:blipFill>
        <p:spPr>
          <a:xfrm>
            <a:off x="1647825" y="1257300"/>
            <a:ext cx="584835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número responde una pregunta distinta. Usar la fórmula correcta evita discutir sobre definiciones cuando el problema es operativ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09-01-leer-numeros-sucursal"/>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rma y la diferencia de caja no son lo mis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rma es producto que se pierde antes de venderse: caducidad, daño, rotura, contaminación, faltante de inventario o error administrativo. La diferencia de caja es dinero: lo cobrado no coincide con lo registrado. Ambas afectan el resultado, pero se investigan por caminos distinto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rma puede ser conocida —se registra cuando ocurre— o desconocida —aparece al contar y no se sabe dónde se perdió—. La desconocida suele mezclar varias causas: errores de recepción, traspasos no registrados, productos mal ubicados, robos o fallas de siste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rma y la diferencia de caja no son lo mis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tiquetarla toda como «robo» cierra la investigación antes de empezar; etiquetarla toda como «error de sistema» también. La pregunta correcta es qué evidencia existe y qué se puede verific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rma y la diferencia de caja no son lo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ceptos que suelen mezclarse en la convers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657350"/>
                <a:gridCol w="3324225"/>
                <a:gridCol w="3133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cep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 registra cu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mera verif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 con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se daña, vence o se detecta antes de v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producto, cantidad y causa documen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 desconoc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teo físico no coincide con el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vimientos, traspasos y ubicación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rte no coincide con lo cob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os, cancelaciones, devoluciones y arqu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657350"/>
                <a:gridCol w="3324225"/>
                <a:gridCol w="3133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cep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e registra cuan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imera verif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liente regresa un producto conforme a la polít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 condición del producto y destino autoriz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erma y la diferencia de caja no son lo mismo · Investigar antes de ajustar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rifica el hecho físic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o revisa el producto antes de confiar en la pantalla. Un ajuste sobre un dato equivocado produce otro erro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erma y la diferencia de caja no son lo mismo · Investigar antes de ajustar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os movimient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recepciones, traspasos, devoluciones, cancelaciones y ajustes previos. La mayoría de las diferencias tiene una explicación documenta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erma y la diferencia de caja no son lo mismo · Investigar antes de ajustar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ísla la causa probabl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 entre error de registro, pérdida física, problema de proveedor o falla de proceso. No mezcles causas en una sola etiquet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erma y la diferencia de caja no son lo mismo · Investigar antes de ajustar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cumenta con evid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producto, lote si aplica, cantidad, fecha, ubicación y qué se revisó. La evidencia permite corregir el proceso, no solo el númer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merma y la diferencia de caja no son lo mismo · Investigar antes de ajustar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pone una acción y su responsabl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juste sin acción deja la causa intacta. Define qué cambia, quién lo hace y cómo se verificará en el siguiente cor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erma y la diferencia de caja no son lo mismo]]></a:t>
            </a:r>
          </a:p>
        </p:txBody>
      </p:sp>
      <p:pic>
        <p:nvPicPr>
          <p:cNvPr id="3" name="" descr="Checklist de seis preguntas para revisar un número antes de convertirlo en una decisión">
            <a:hlinkClick r:id="rId3" tooltip="Checklist de seis preguntas para revisar un número antes de convertirlo en una decisión"/>
          </p:cNvPr>
          <p:cNvPicPr>
            <a:picLocks noChangeAspect="1"/>
          </p:cNvPicPr>
          <p:nvPr>
            <p:ph type="pic"/>
          </p:nvPr>
        </p:nvPicPr>
        <p:blipFill>
          <a:blip r:embed="rId2"/>
          <a:stretch>
            <a:fillRect/>
          </a:stretch>
        </p:blipFill>
        <p:spPr>
          <a:xfrm>
            <a:off x="2571750" y="1257300"/>
            <a:ext cx="400050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Antes de actuar sobre una cifra: alcance, periodo, fórmula, contexto, evidencia y responsable de la ac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09-01-leer-numeros-sucursal"/>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lectura de númer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ráctica concreta: concilia antes de ajustar y separa la merma conocida de la desconocida. El riesgo que previene es el ajuste cosmético: corregir el sistema para que el número cuadre sin corregir la causa que produjo la diferencia. En una farmacia, ese ajuste puede ocultar un problema de recepción, de rotación o de almacenamiento que volverá a ocurri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lectura de númer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ciliación incluye revisar lotes y fechas, aplicar primero lo que vence primero (FEFO) y documentar el destino del producto retirado. También conviene revisar la merma por categoría y por causa, no solo el total: un total estable puede esconder un aumento en una categoría y una mejora en otra.]]></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es sospechoso —por temperatura, integridad o documentación—, se separa y se consulta antes de volver al anaqu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lectura de númer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las buenas práctica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son criterios generales de farmacia y retail; no son políticas de Farmacias Guadalajara. La sucursal debe confirmar cuáles aplican, con qué sistema se registran y quién autoriza cada ajuste. Si una recomendación general contradice el procedimiento local validado, prevalece el procedimiento de la empres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en lectura de númer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descr=""/>
          <p:cNvSpPr/>
          <p:nvPr/>
        </p:nvSpPr>
        <p:spPr>
          <a:xfrm>
            <a:off x="514350" y="1219200"/>
            <a:ext cx="8115300" cy="33051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 la lección]]></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úblico: jefes, supervisión y dirección. Objetivo: distinguir venta, margen, merma y diferencia de caja, y revisar una desviación antes de ajustar. Fuentes: F15 (buenas prácticas generales de farmacia y retail); F4 (3,084 sucursales, 2T-2026) y F5 (3,009 sucursales al cierre 2025; programa continuo de capacitación). Consulta: 22-oct-2026. Pendiente de validación: definiciones contables, metas, tolerancias y procedimiento de ajuste con Finanzas/Dirección. No se fijan objetivos ni se sustituye el reporte ofici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fg-a09-01-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fg-a09-01-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fg-a09-01-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fg-a09-01-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fg-a09-01-ex0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fg-a09-01-ex06]]></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margen de markup y sabes investigar una diferencia antes de ajustarla.]]></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diferencia entre margen bruto, merma y diferencia de caja, y el orden de la investigaci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se vende en 250 pesos y cuesta 150. ¿Cuál es el margen bruto y el margen porcentual sobre la ven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100 pesos y 40 %.]]></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100 pesos y 66.7 %.]]></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150 pesos y 60 %.]]></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250 pesos y 100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venta de la semana sube, el margen bruto necesariamente sube en la misma proporc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iferencia entre la venta neta y el costo de lo vendido se llama margen ___.]]></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m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enta net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rgen porcentu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Merm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iferencia de caj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rgen bruto como proporción de la vent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oducto perdido, dañado o vencid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altante o sobrante entre lo cobrado y lo registrad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cobrado después de devoluciones y descuent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l análisi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lcul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ific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di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star el costo de lo vendido a la venta net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xpresar el margen como porcentaje de la vent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isar traspasos y recepciones del perio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tar físicamente el producto con diferenc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egir una acción sobre la causa identificad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signar responsable y fecha de seguimient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investigación de una diferencia de inventari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recepciones, traspasos, devoluciones y ajust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islar la causa probabl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ocumentar con evidenci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poner una acción con responsable y seguimiento.]]></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erificar el hecho físico y contar el product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 número de tu reporte semanal que suelas mirar aislado. ¿Qué otra cifra o contexto necesitas para interpretarlo correctamente y qué pregunta harías antes de actuar?]]></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númer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paga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rgen bru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nta menos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que se pie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ferencia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que no coinci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númer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farmacia.lumbre.lat/object/fg-a09-01-leer-numeros-sucursal"/>
              </a:rPr>
              <a:t><![CDATA[Abrir el juego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ectura financiera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l margen bruto es la ganancia final?]]></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ectura financiera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la diferencia entre venta y costo; aún faltan los gastos de oper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ectura financiera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margen porcentua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ectura financiera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argen bruto dividido entre la venta neta, multiplicado por 10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ectura financiera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margen y markup?]]></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ectura financiera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argen se calcula sobre la venta; el markup, sobre el cost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ectura financiera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ante una diferencia de inventari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lectura financiera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9-01-leer-numeros-sucursal"/>
              </a:rPr>
              <a:t><![CDATA[Leer los números de la sucursal: venta, margen y merm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erificar el hecho, revisar movimientos, aislar la causa, documentar y proponer una acción.]]></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2026-10-23T01:44:22Z</dcterms:created>
  <dcterms:modified xsi:type="dcterms:W3CDTF">2026-10-23T01:44:22Z</dcterms:modified>
  <dc:title>Leer los números de la sucursal: venta, margen y merma</dc:title>
  <dc:description>Presentación editable del OA «Leer los números de la sucursal: venta, margen y merma». Enlace: https://farmacia.lumbre.lat/object/fg-a09-01-leer-numeros-sucursal</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