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Farmacias Guadalaja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farmacia.lumbre.lat/object/fg-a08-02-retroalimentacion-que-mejor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hace útil a una retroalimentación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hace útil a una retroalimentación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conversacion-feedback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lujo de cuatro momentos de una conversación de retroalimentación: observar, describir, preguntar y acordar con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uatro momentos de una conversación de retroalimentación. El orden importa: sin observación previa, la descripción se vuelve opinión; sin pregunta, el acuerdo se vuelve impos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Observar antes de hablar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Hecho observable frente a interpre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Hecho observable frente a interpre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conversación en cinco mom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Abre con propós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ige un lugar privado y di para qué es la conversación: «quiero revisar contigo cómo salió el turno de ayer». Evita empezar con «tenemos que hablar», que activa alarma sin infor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conversación en cinco mom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Describe hech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mbra la situación, la conducta y el efecto: cuándo, qué pasó y por qué importa. Sin etiquetas, sin «siempre», sin comparaciones con otras perso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conversación en cinco mom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regunta y escu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ide su lectura antes de concluir: «¿cómo lo viste tú?», «¿qué te impidió hacerlo?». Escucha sin interrumpir; a veces el hecho tiene una causa que no conoc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conversación en cinco mom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Acuerda una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vierte la conversación en un cambio observable: qué hará distinto, cómo se notará y cuándo se revisará. Una o dos acciones bastan; una lista larga no se cump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conversación en cinco mom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Cierra con segu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firma que ambos entendieron lo mismo, registra el acuerdo por el medio vigente y fija la próxima observación. Sin seguimiento, el acuerdo se diluy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frases-feedback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abla comparativa de frases que juzgan frente a frases que describen hechos y acuerdan acc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misma información cambia de efecto según cómo se nombra. A la izquierda, frases que cierran la conversación; a la derecha, frases que permiten trabajar sobre la condu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ordar, no imponer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Del acuerdo vago al acuerdo verific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Del acuerdo vago al acuerdo verific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l acuerdo al segu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Registra el acuer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fecha, hechos observados, acción acordada y fecha de revisión por el medio que indique el procedimiento vigente. Un registro sobrio evita reconstruir la historia de memo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l acuerdo al segu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Observa de nue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Vuelve a mirar la conducta acordada en condiciones reales. No preguntes solo si lo hizo: verifica el efecto en la tarea o en 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l acuerdo al segu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Reconoce el av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hay cambio, dilo con la misma precisión con la que señalaste la brecha. El reconocimiento sostiene la conducta mejor que el silen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l acuerdo al segu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Ajusta si no funcionó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la acción no produjo el cambio, revisa si el acuerdo era realista, si faltó apoyo o si la barrera era otra. Acuerda un paso distinto antes de repetir el mis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l acuerdo al segu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Escala cuando correspon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la brecha persiste o se trata de una falta de conducta, sigue el proceso oficial con Recursos Humanos. La retroalimentación no sustituye una medida disciplina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 medio del turno» (2 de 2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checklist-feedback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hecklist de cinco verificaciones antes de dar retroalimen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Antes de abrir la conversación, verifica que tienes evidencia, privacidad y un propósito claro. Si falta alguno, la conversación puede esperar unas horas; la improvisación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 medio del turno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Buenas prácticas generales de farmacia en retroalimentación» (2 de 5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Buenas prácticas generales de farmacia en retroalimentación» (3 de 5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Buenas prácticas generales de farmacia en retroalimentación» (4 de 5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Buenas prácticas generales de farmacia en retroalimentación» (5 de 5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escribir los hechos observados, preguntar qué ocurre, explicar el efecto en el turno y acordar una acción con segu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onversación empieza por hechos verificables y por la pregunta, no por la etiqueta ni por una consecuencia que no corresponde aplicar en ese mo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cinco momentos de la lección ordenan describir, preguntar y acordar antes de cerrar con segu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farmacia.lumbre.lat/object/fg-a08-02-retroalimentacion-que-mejora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 una etiqueta sobre la persona, no una descripción de conducta. La versión útil nombra qué ocurrió, cuándo y qué efecto tu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de hecho frente a interpretación muestra cómo sustituir etiquetas por descripciones observ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farmacia.lumbre.lat/object/fg-a08-02-retroalimentacion-que-mejora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hech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hechos o conductas se pueden ver, contar y revisar; las etiquetas cierran la conversación y ponen a la persona a la defens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cción insiste en separar lo que se vio de lo que se infir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farmacia.lumbre.lat/object/fg-a08-02-retroalimentacion-que-mejora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Siempre llegas tarde → En tres de cinco turnos llegaste después de la hora acord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e importa el cliente → Interrumpiste dos veces mientras la clienta explica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que mejorar → Acordamos confirmar el total en voz al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 muy bueno → Leíste la etiqueta con la clienta antes de respond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versión observable nombra una conducta o un acuerdo que se puede verificar en el tur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farmacia.lumbre.lat/object/fg-a08-02-retroalimentacion-que-mejora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lacionar» (2 de 2)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n dos turnos se omitió la revisión de la caja. → Hecho observ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s descuidado. → Juicio sobre la perso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visaré las cajas antes de cerrar la recepción. → Acuerdo verific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Interrumpió a la clienta dos veces. → Hecho observ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No le interesa aprender. → Juicio sobre la perso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onfirmaré el total en voz alta durante tres transacciones. → Acuerdo verific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cción distingue tres materiales: lo que ocurrió, lo que interpretamos y lo que la persona se compromete a hac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farmacia.lumbre.lat/object/fg-a08-02-retroalimentacion-que-mejora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Clasificar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brir con un propósito claro y en privado. → Describir los hechos y su efecto. → Preguntar cómo lo vivió la persona y escuchar. → Acordar una acción observable. → Registrar y fijar el segu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rden evita que la conclusión llegue antes de escuchar y que el acuerdo se quede sin verific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step_reveal «La conversación en cinco momentos» desarrolla exactamente esa secu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farmacia.lumbre.lat/object/fg-a08-02-retroalimentacion-que-mejora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cuerda una conversación de retroalimentación que no funcionó. ¿Qué parte fue juicio, qué parte fue hecho y qué acuerdo faltó para que algo cambia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 la convers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de la convers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necesito antes de habl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Hechos observados, un lugar privado y un propósito cla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describo una conduc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uándo ocurrió, qué se vio y qué efecto tuvo; sin etiquetas ni «siempre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e verificable un acuer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a acción observable, bajo control de la persona y con fecha de rev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escalo a RH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uando hay una falta de conducta grave o la brecha persiste después del segu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farmacia.lumbre.lat/object/fg-a08-02-retroalimentacion-que-mejora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285750" y="628650"/>
          <a:ext cx="4991100" cy="4495800"/>
          <a:chOff x="285750" y="628650"/>
          <a:chExt cx="4991100" cy="4495800"/>
        </a:xfrm>
      </p:grpSpPr>
      <p:sp>
        <p:nvSpPr>
          <p:cNvPr id="2" name="" descr=""/>
          <p:cNvSpPr/>
          <p:nvPr/>
        </p:nvSpPr>
        <p:spPr>
          <a:xfrm>
            <a:off x="285750" y="685800"/>
            <a:ext cx="76200" cy="33909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/>
          <p:cNvSpPr txBox="1"/>
          <p:nvPr/>
        </p:nvSpPr>
        <p:spPr>
          <a:xfrm>
            <a:off x="514350" y="628650"/>
            <a:ext cx="4476750" cy="247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OBJETO DE APRENDIZAJE]]></a:t>
            </a:r>
          </a:p>
        </p:txBody>
      </p:sp>
      <p:sp>
        <p:nvSpPr>
          <p:cNvPr id="4" name="Placeholder for title"/>
          <p:cNvSpPr txBox="1"/>
          <p:nvPr>
            <p:ph type="title" idx="1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5" name="Placeholder for subTitle"/>
          <p:cNvSpPr txBox="1"/>
          <p:nvPr>
            <p:ph type="subTitle" idx="2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  <p:sp>
        <p:nvSpPr>
          <p:cNvPr id="6" name="Placeholder for body"/>
          <p:cNvSpPr txBox="1"/>
          <p:nvPr>
            <p:ph type="body" idx="3"/>
          </p:nvPr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 del objeto de aprendizaje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428750"/>
          <a:ext cx="8629650" cy="4629150"/>
          <a:chOff x="514350" y="1428750"/>
          <a:chExt cx="8629650" cy="4629150"/>
        </a:xfrm>
      </p:grpSpPr>
      <p:sp>
        <p:nvSpPr>
          <p:cNvPr id="2" name="" descr=""/>
          <p:cNvSpPr/>
          <p:nvPr/>
        </p:nvSpPr>
        <p:spPr>
          <a:xfrm>
            <a:off x="514350" y="1428750"/>
            <a:ext cx="609600" cy="476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/>
          <p:cNvSpPr txBox="1"/>
          <p:nvPr/>
        </p:nvSpPr>
        <p:spPr>
          <a:xfrm>
            <a:off x="514350" y="1619250"/>
            <a:ext cx="81153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B000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4" name="Placeholder for title"/>
          <p:cNvSpPr txBox="1"/>
          <p:nvPr>
            <p:ph type="title" idx="1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Placeholder for title"/>
          <p:cNvSpPr txBox="1"/>
          <p:nvPr>
            <p:ph type="title" idx="1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4" name="Placeholder for pic"/>
          <p:cNvSpPr txBox="1"/>
          <p:nvPr>
            <p:ph type="pic" idx="0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5" name="Placeholder for body"/>
          <p:cNvSpPr txBox="1"/>
          <p:nvPr>
            <p:ph type="body" idx="3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  <p:sp>
        <p:nvSpPr>
          <p:cNvPr id="6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36142" r:id="rId1"/>
    <p:sldLayoutId id="2481736143" r:id="rId2"/>
    <p:sldLayoutId id="2481736144" r:id="rId3"/>
    <p:sldLayoutId id="248173614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6be26b6f29aa3ae96170e68ee09723ed0580b5fe02085ff1.jpg"/>
  <Relationship Id="rId3" Type="http://schemas.openxmlformats.org/officeDocument/2006/relationships/hyperlink" Target="https://farmacia.lumbre.lat/object/fg-a08-02-retroalimentacion-que-mejor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conversacion-feedback2.jpg"/>
  <Relationship Id="rId3" Type="http://schemas.openxmlformats.org/officeDocument/2006/relationships/hyperlink" Target="https://farmacia.lumbre.lat/object/fg-a08-02-retroalimentacion-que-mejora" TargetMode="External"/>
  <Relationship Id="rId4" Type="http://schemas.openxmlformats.org/officeDocument/2006/relationships/hyperlink" Target="https://farmacia.lumbre.lat/object/fg-a08-02-retroalimentacion-que-mejora" TargetMode="External"/>
  <Relationship Id="rId5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frases-feedback5.jpg"/>
  <Relationship Id="rId3" Type="http://schemas.openxmlformats.org/officeDocument/2006/relationships/hyperlink" Target="https://farmacia.lumbre.lat/object/fg-a08-02-retroalimentacion-que-mejora" TargetMode="External"/>
  <Relationship Id="rId4" Type="http://schemas.openxmlformats.org/officeDocument/2006/relationships/hyperlink" Target="https://farmacia.lumbre.lat/object/fg-a08-02-retroalimentacion-que-mejora" TargetMode="External"/>
  <Relationship Id="rId5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checklist-feedback8.jpg"/>
  <Relationship Id="rId3" Type="http://schemas.openxmlformats.org/officeDocument/2006/relationships/hyperlink" Target="https://farmacia.lumbre.lat/object/fg-a08-02-retroalimentacion-que-mejora" TargetMode="External"/>
  <Relationship Id="rId4" Type="http://schemas.openxmlformats.org/officeDocument/2006/relationships/hyperlink" Target="https://farmacia.lumbre.lat/object/fg-a08-02-retroalimentacion-que-mejora" TargetMode="External"/>
  <Relationship Id="rId5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hyperlink" Target="https://farmacia.lumbre.lat/object/fg-a08-02-retroalimentacion-que-mejora" TargetMode="External"/>
  <Relationship Id="rId4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farmacia.lumbre.lat/object/fg-a08-02-retroalimentacion-que-mejora" TargetMode="External"/>
  <Relationship Id="rId3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685800"/>
          <a:ext cx="8629650" cy="4981575"/>
          <a:chOff x="514350" y="685800"/>
          <a:chExt cx="8629650" cy="4981575"/>
        </a:xfrm>
      </p:grpSpPr>
      <p:sp>
        <p:nvSpPr>
          <p:cNvPr id="2" name="Placeholder for title"/>
          <p:cNvSpPr txBox="1"/>
          <p:nvPr>
            <p:ph type="title" idx="1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troaliment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jor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servar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crib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ordar]]></a:t>
            </a:r>
          </a:p>
        </p:txBody>
      </p:sp>
      <p:sp>
        <p:nvSpPr>
          <p:cNvPr id="3" name="Placeholder for subTitle"/>
          <p:cNvSpPr txBox="1"/>
          <p:nvPr>
            <p:ph type="subTitle" idx="2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armacias Guadalajara]]></a:t>
            </a:r>
          </a:p>
        </p:txBody>
      </p:sp>
      <p:sp>
        <p:nvSpPr>
          <p:cNvPr id="4" name="Placeholder for body"/>
          <p:cNvSpPr txBox="1"/>
          <p:nvPr>
            <p:ph type="body" idx="3"/>
          </p:nvPr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0" y="685800"/>
            <a:ext cx="3295650" cy="361950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6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  <p:sp>
        <p:nvSpPr>
          <p:cNvPr id="7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farmacia.lumbre.lat/object/fg-a08-02-retroalimentacion-que-mejora"/>
              </a:rPr>
              <a:t><![CDATA[Ver el OA en farmacia.lumbre.l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 / 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, la persona puede observar el desempeño con evidencia, sostener una conversación de retroalimentación centrada en hechos, acordar una acción verificable y registrar el seguimiento sin invadir el terreno disciplina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de liderazgo para dar retroalimentación útil en tienda: reunir evidencia, describir hechos sin etiquetas, escuchar la lectura de la persona, acordar una acción verificable y dar seguimiento. Incluye casos, figuras y ejercici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Farmacias Guadalaj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troalimentación · liderazgo · conversaciones difíciles · seguimiento · equipo de tiend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troalimentación no es un regaño ni un elogio de compromiso. Es información que ayuda a una persona a ver la distancia entre lo que hizo y lo que se espera, y a decidir qué va a cambiar. Cuando se da mal, produce tres efectos conocidos: la persona se defiende, se queda con una etiqueta sobre sí misma o acepta en silencio sin cambiar nada. Cuando se da bien, la persona entiende qué hizo, por qué importa y qué hará distinto la próxima vez. Esta lección te da un método para observar antes de hablar, describir sin juicios, preguntar de verdad y acordar un paso verificab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 útil a una retroalimenta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retroalimentación útil cumple cinco condiciones. Es oportuna: llega cerca del hecho, no semanas después ni en la evaluación anual. Es específica: nombra la conducta, el momento y el efecto. Es observable: se apoya en lo que se vio o se registró, no en rumores ni en impresiones generales. Está enfocada en la conducta, no en la persona: «interrumpiste dos veces» en lugar de «eres grosero»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 útil a una retroalimenta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es dialogada: pregunta cómo lo vivió la otra persona antes de cerrar una conclusión. A esas cinco condiciones se suma una sexta que decide si algo cambia: el acuerdo. Sin una acción concreta y una fecha de revisión, la conversación puede ser agradable pero no mejora el trabajo. Conviene distinguir tres conversaciones que no son lo mismo: reconocer algo bien hecho, corregir una brecha de desempeño y atender una falta de conduc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dos primeras caben en esta lección; la tercera sigue el proceso que defina Recursos Humano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 útil a una retroalimenta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Farmacias Guadalaja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egundo trimestre de 2026 el grupo reportaba 65,744 colaboradores; la cifra no equivale a personal exclusivo de tiendas (información financiera 2T-2026 citada en la propuesta Lumbre). En una organización de ese tamaño, la retroalimentación no puede depender del estilo personal de cada jefe: necesita un lenguaje compartido sobre hechos, acuerdos y seguimiento para que dos personas en tiendas distintas entiendan lo mismo cuando se habla de desempeño. La cifra corresponde al 2T-2026 y debe citarse con ese perio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Placeholder for title"/>
          <p:cNvSpPr txBox="1"/>
          <p:nvPr>
            <p:ph type="title" idx="1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 útil a una retroalimentación]]></a:t>
            </a:r>
          </a:p>
        </p:txBody>
      </p:sp>
      <p:pic>
        <p:nvPicPr>
          <p:cNvPr id="3" name="" descr="Flujo de cuatro momentos de una conversación de retroalimentación: observar, describir, preguntar y acordar con registro">
            <a:hlinkClick r:id="rId3" tooltip="Flujo de cuatro momentos de una conversación de retroalimentación: observar, describir, preguntar y acordar con registro"/>
          </p:cNvPr>
          <p:cNvPicPr>
            <a:picLocks noChangeAspect="1"/>
          </p:cNvPicPr>
          <p:nvPr>
            <p:ph type="pic"/>
          </p:nvPr>
        </p:nvPicPr>
        <p:blipFill>
          <a:blip r:embed="rId2"/>
          <a:stretch>
            <a:fillRect/>
          </a:stretch>
        </p:blipFill>
        <p:spPr>
          <a:xfrm>
            <a:off x="1847850" y="1257300"/>
            <a:ext cx="543877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 txBox="1"/>
          <p:nvPr>
            <p:ph type="body" idx="3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uatro momentos de una conversación de retroalimentación. El orden importa: sin observación previa, la descripción se vuelve opinión; sin pregunta, el acuerdo se vuelve imposi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farmacia.lumbre.lat/object/fg-a08-02-retroalimentacion-que-mejora"/>
              </a:rPr>
              <a:t><![CDATA[Ver imagen original en el O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servar antes de habl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lidad de la conversación se decide antes de la conversación. Si llegas con una impresión («es descuidado», «no le importa»), lo más probable es que la persona escuche un juicio y se defienda. Si llegas con evidencia, puedes describir una conducta y conversar sobre el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úne hechos: qué ocurrió, cuándo, dónde, con qué frecuencia y qué efecto tuvo en el cliente, en el equipo o en la operación. Observa más de una vez si el comportamiento parece repetido, y no bases una conversación seria en un comentario de terceros sin verificarl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servar antes de habl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notas breves en el momento o al cierre del turno; la memoria selecciona lo que confirma la primera impresión. Y separa siempre lo que viste de lo que inferiste: la inferencia puede ser una hipótesis para preguntar, nunca un hecho para afirm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cho observable frente a interpret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2562225"/>
                <a:gridCol w="2000250"/>
                <a:gridCol w="35528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ocurrió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terpretación tentado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scripción úti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legó después de la hora acordada en tres de cinco turno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irresponsable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 tres turnos llegó tarde; conviene describir el efecto en la apertur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jó tres cajas sin revisar en recepción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le importa su trabaj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es cajas quedaron sin revisión; preguntar qué ocurrió y acordar el paso de verificación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cho observable frente a interpret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2562225"/>
                <a:gridCol w="2000250"/>
                <a:gridCol w="35528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ocurrió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terpretación tentado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scripción úti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rumpió dos veces a una clienta mientras hablab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groser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rumpió dos veces; describir el efecto en la comprensión de la necesidad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yó la etiqueta con la clienta antes de responder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excelente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stró la etiqueta y confirmó la duda antes de responder; reconocer esa conduct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servar antes de habl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 en la última fila: la retroalimentación positiva también gana cuando es específica. Decir «eres muy bueno» no le dice a la persona qué repetir. Decir «leíste la etiqueta con la clienta antes de responder» le muestra exactamente qué conducta sostener. El reconocimiento específico es información, no cortesí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servar antes de hablar · La conversación en cinco momentos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re con propósi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 lugar privado y di para qué es la conversación: «quiero revisar contigo cómo salió el turno de ayer». Evita empezar con «tenemos que hablar», que activa alarma sin informac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servar antes de hablar · La conversación en cinco momentos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cribe hech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 la situación, la conducta y el efecto: cuándo, qué pasó y por qué importa. Sin etiquetas, sin «siempre», sin comparaciones con otras persona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servar antes de hablar · La conversación en cinco momentos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 y escuch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 su lectura antes de concluir: «¿cómo lo viste tú?», «¿qué te impidió hacerlo?». Escucha sin interrumpir; a veces el hecho tiene una causa que no conoc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servar antes de hablar · La conversación en cinco momentos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uerda una a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 la conversación en un cambio observable: qué hará distinto, cómo se notará y cuándo se revisará. Una o dos acciones bastan; una lista larga no se cum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servar antes de hablar · La conversación en cinco momentos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a con seguimi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 que ambos entendieron lo mismo, registra el acuerdo por el medio vigente y fija la próxima observación. Sin seguimiento, el acuerdo se diluy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Placeholder for title"/>
          <p:cNvSpPr txBox="1"/>
          <p:nvPr>
            <p:ph type="title" idx="1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servar antes de hablar]]></a:t>
            </a:r>
          </a:p>
        </p:txBody>
      </p:sp>
      <p:pic>
        <p:nvPicPr>
          <p:cNvPr id="3" name="" descr="Tabla comparativa de frases que juzgan frente a frases que describen hechos y acuerdan acciones">
            <a:hlinkClick r:id="rId3" tooltip="Tabla comparativa de frases que juzgan frente a frases que describen hechos y acuerdan acciones"/>
          </p:cNvPr>
          <p:cNvPicPr>
            <a:picLocks noChangeAspect="1"/>
          </p:cNvPicPr>
          <p:nvPr>
            <p:ph type="pic"/>
          </p:nvPr>
        </p:nvPicPr>
        <p:blipFill>
          <a:blip r:embed="rId2"/>
          <a:stretch>
            <a:fillRect/>
          </a:stretch>
        </p:blipFill>
        <p:spPr>
          <a:xfrm>
            <a:off x="1952625" y="1257300"/>
            <a:ext cx="522922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 txBox="1"/>
          <p:nvPr>
            <p:ph type="body" idx="3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misma información cambia de efecto según cómo se nombra. A la izquierda, frases que cierran la conversación; a la derecha, frases que permiten trabajar sobre la conduct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farmacia.lumbre.lat/object/fg-a08-02-retroalimentacion-que-mejora"/>
              </a:rPr>
              <a:t><![CDATA[Ver imagen original en el O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ordar, no impon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cuerdo de retroalimentación no es una orden disfrazada. Para que la persona lo sostenga, debe ser específico, observable y estar bajo su control. «Presta más atención» no cumple ninguna de las tres condiciones; «confirma el total en voz alta antes de cobrar» sí. Pregunta qué acción ve posible y ofrece apoyo: practicar juntos, revisar un caso, pedir ayuda a alguien con experienci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ordar, no impon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e si el problema es de capacidad o de disposición. Si la persona no sabe hacerlo, la respuesta es formación y práctica acompañada; si sabe y no lo hace, la conversación debe explorar barreras, expectativas y consecuencias, y puede requerir el acompañamiento de Recursos Humanos. No prometas sanciones, ascensos ni cambios de horario que no puedes autoriz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no conviertas la retroalimentación en una evaluación anual sorpresa: si el tema es serio, dilo desde el inicio y sigue el cauce que correspon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acuerdo vago al acuerdo verificab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3829050"/>
                <a:gridCol w="25050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uerdo va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uerdo verific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revi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sta más atención en caj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tes de cobrar, confirma en voz alta el producto y el total con el cliente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servación de tres transacciones en el siguiente turn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é más ordenad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 terminar la recepción, deja las cajas revisadas en el área acordada y anota las diferencia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ión del área al cierre del turn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jora tu trat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ndo una duda no puedas resolverla, explica que la canalizarás y acompaña el traslad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servación de dos casos durante la seman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acuerdo vago al acuerdo verificab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40017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3829050"/>
                <a:gridCol w="25050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uerdo va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uerdo verific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revi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unícate mejor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visa al responsable en cuanto detectes que no podrás cubrir un relev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rmación del responsable en el siguiente turn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ordar, no imponer · Del acuerdo al seguimiento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 el acuer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fecha, hechos observados, acción acordada y fecha de revisión por el medio que indique el procedimiento vigente. Un registro sobrio evita reconstruir la historia de memori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ordar, no imponer · Del acuerdo al seguimiento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serva de nue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 a mirar la conducta acordada en condiciones reales. No preguntes solo si lo hizo: verifica el efecto en la tarea o en el client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ordar, no imponer · Del acuerdo al seguimiento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onoce el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cambio, dilo con la misma precisión con la que señalaste la brecha. El reconocimiento sostiene la conducta mejor que el silenci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ordar, no imponer · Del acuerdo al seguimiento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justa si no funcionó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acción no produjo el cambio, revisa si el acuerdo era realista, si faltó apoyo o si la barrera era otra. Acuerda un paso distinto antes de repetir el mism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ordar, no imponer · Del acuerdo al seguimiento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ala cuando correspon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brecha persiste o se trata de una falta de conducta, sigue el proceso oficial con Recursos Humanos. La retroalimentación no sustituye una medida disciplinari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medio del turn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oda retroalimentación necesita una reunión. Si hay un riesgo inmediato o una conducta que afecta a un cliente, detén la situación con una frase breve y respetuosa, y conversa después. Lo que no conviene es corregir en público, delante de clientes o de otros compañeros: la persona se concentra en salvar su imagen y no en aprend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medio del turn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ánimo está alto, pospón la conversación y fija una hora concreta; prometer «lo hablamos luego» sin fecha es otra forma de evitar el tema. El elogio frente al equipo puede funcionar cuando es específico y sincero, pero no lo uses para compensar una crítica que debiste dar en priv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cuida el propósito: la retroalimentación sirve para mejorar el trabajo, no para descargar la frustración de un turno difíci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Placeholder for title"/>
          <p:cNvSpPr txBox="1"/>
          <p:nvPr>
            <p:ph type="title" idx="1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medio del turno]]></a:t>
            </a:r>
          </a:p>
        </p:txBody>
      </p:sp>
      <p:pic>
        <p:nvPicPr>
          <p:cNvPr id="3" name="" descr="Checklist de cinco verificaciones antes de dar retroalimentación">
            <a:hlinkClick r:id="rId3" tooltip="Checklist de cinco verificaciones antes de dar retroalimentación"/>
          </p:cNvPr>
          <p:cNvPicPr>
            <a:picLocks noChangeAspect="1"/>
          </p:cNvPicPr>
          <p:nvPr>
            <p:ph type="pic"/>
          </p:nvPr>
        </p:nvPicPr>
        <p:blipFill>
          <a:blip r:embed="rId2"/>
          <a:stretch>
            <a:fillRect/>
          </a:stretch>
        </p:blipFill>
        <p:spPr>
          <a:xfrm>
            <a:off x="2505075" y="1257300"/>
            <a:ext cx="412432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 txBox="1"/>
          <p:nvPr>
            <p:ph type="body" idx="3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ntes de abrir la conversación, verifica que tienes evidencia, privacidad y un propósito claro. Si falta alguno, la conversación puede esperar unas horas; la improvisación n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farmacia.lumbre.lat/object/fg-a08-02-retroalimentacion-que-mejora"/>
              </a:rPr>
              <a:t><![CDATA[Ver imagen original en el O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medio del turn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de la conversa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tiquetes a la persona ni hagas diagnósticos de su carácter, su salud o su vida personal. No prometas consecuencias disciplinarias, cambios de puesto, aumentos ni horarios que no estén autorizados. No uses información de terceros sin verificarla ni expongas datos personal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medio del turn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conviertas la retroalimentación en una evaluación clínica ni en consejo terapéutico. Si la situación implica una falta grave, acoso, riesgo para el cliente o conflicto entre personas, no la manejes solo: escala con Recursos Humanos o con tu responsable por el canal vig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material es formativo; el modelo de competencias y el registro deben validarse con R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enas prácticas generales de farmacia en retroalimentación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ráctica concreta: cuando alguien reporta un error o un cuasi incidente, separa el reporte de la consecuencia. Escucha primero, agradece la información y analiza el proceso antes de decidir si hay una conversación de desempeñ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iesgo que previene es que el equipo aprenda a ocultar errores: si reportar se convierte en el inicio de un castigo, la siguiente persona calla, el error se repite y un cuasi incidente puede llegar al client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enas prácticas generales de farmacia en retroalimentación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troalimentación sobre lo ocurrido se enfoca en qué paso falló, qué información faltaba y qué se cambiará; la consecuencia disciplinaria, si corresponde, sigue su propio cauce con Recursos Humanos. Reportar a tiempo es una conducta que conviene reconocer, incluso cuando el error fue propio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enas prácticas generales de farmacia en retroalimentación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cance de las buenas práctic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prácticas son criterios generales de farmacia y retail; no son políticas de Farmacias Guadalajara. La sucursal debe confirmar cuáles aplican, con qué insumos cuenta y cómo se registran. Si una recomendación general contradice el procedimiento local validado, prevalece el procedimiento de la empres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enas prácticas generales de farmacia en retroalimentación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cha de l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: jefes y responsables de turno que acompañan el desempeño del equipo. Objetivo: observar con evidencia, describir hechos, escuchar, acordar una acción verificable y dar seguimi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8765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: F15 (buenas prácticas generales de farmacia y retail); F1 y F3 (orientación de temas; documentos no accesibles); F4 (contexto público, 2T-2026). Consulta: 22-oct-2026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enas prácticas generales de farmacia en retroalimentación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 de validación: modelo de competencias vigente, formato de registro, criterios de escalamiento y alcance del proceso disciplinario con RH. F3 corresponde a 2021 y no debe citarse como procedimiento actual. Confirmar qué prácticas generales (F15) ya cubre la capacitación local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fg-a08-02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fg-a08-02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fg-a08-02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fg-a08-02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fg-a08-02-ex0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fg-a08-02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istingues hechos de juicios y sabes cerrar con un acuerdo observ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tabla de hecho frente a interpretación y los cinco momentos de la conversació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jercici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olaboradora ha llegado tarde tres veces esta semana. ¿Cuál es la mejor primera conversa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cirle frente al equipo que es impuntual para que sirva de ejemp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scribir los hechos observados, preguntar qué ocurre, explicar el efecto en el turno y acordar una acción con seguimi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052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decir nada y anotarlo en el expediente para la evaluación anual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ambiarle el horario sin explicarle el motivo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jercici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 «eres desordenado» es útil porque describe con claridad el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jercici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troalimentación útil describe ___ observables, no etiquetas sobre la person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jercici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frase vaga con su versión observ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Siempre llegas tard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o te importa el clien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Hay que mejora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res muy buen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nterrumpiste dos veces mientras la clienta explicaba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cordamos confirmar el total en voz alta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íste la etiqueta con la clienta antes de respond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n tres de cinco turnos llegaste después de la hora acordada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jercici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frase según lo que aporta a la convers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Hecho observabl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Juicio sobre la person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uerdo verificabl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n dos turnos se omitió la revisión de la caj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s descuidado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visaré las cajas antes de cerrar la recepción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Interrumpió a la clienta dos vec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No le interesa aprend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onfirmaré el total en voz alta durante tres transaccion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jercici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momentos de una conversación de retroaliment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scribir los hechos y su efe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eguntar cómo lo vivió la persona y escuch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cordar una acción observab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gistrar y fijar el seguimient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438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Abrir con un propósito claro y en privado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jercici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 una conversación de retroalimentación que no funcionó. ¿Qué parte fue juicio, qué parte fue hecho y qué acuerdo faltó para que algo cambiar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convers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serv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unir evi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rib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echos sin etique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gun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uchar su lec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ord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ión y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conversación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farmacia.lumbre.lat/object/fg-a08-02-retroalimentacion-que-mejora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retroalimentación · Tarjeta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necesito antes de hablar?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retroalimentación · Tarjeta 1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 observados, un lugar privado y un propósito claro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retroalimentación · Tarjeta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describo una conducta?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retroalimentación · Tarjeta 2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 ocurrió, qué se vio y qué efecto tuvo; sin etiquetas ni «siempre»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retroalimentación · Tarjeta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 verificable un acuerdo?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retroalimentación · Tarjeta 3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cción observable, bajo control de la persona y con fecha de revisión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retroalimentación · Tarjeta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escalo a RH?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retroalimentación · Tarjeta 4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farmacia.lumbre.lat/object/fg-a08-02-retroalimentacion-que-mejora"/>
              </a:rPr>
              <a:t><![CDATA[Retroalimentación que mejora: observar, describir y acord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hay una falta de conducta grave o la brecha persiste después del seguimient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2026-10-23T01:44:29Z</dcterms:created>
  <dcterms:modified xsi:type="dcterms:W3CDTF">2026-10-23T01:44:29Z</dcterms:modified>
  <dc:title>Retroalimentación que mejora: observar, describir y acordar</dc:title>
  <dc:description>Presentación editable del OA «Retroalimentación que mejora: observar, describir y acordar». Enlace: https://farmacia.lumbre.lat/object/fg-a08-02-retroalimentacion-que-mejora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