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Farmacias Guadalaj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6-06-reclamos-canales-digital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6-06-reclamos-canales-digital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reclamo es un expediente, no una conversación»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iclo-reclam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uatro etapas de un reclamo digital: recibir, documentar, registrar y respo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ciclo de un reclamo convierte una queja en un caso trazable. Cada etapa produce información que la siguiente necesita; saltarse una obliga a reconstruir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6-06-reclamos-canales-digital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atos y evidencia de un reclamo digi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6-06-reclamos-canales-digital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atos y evidencia de un reclamo digi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6-06-reclamos-canales-digital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ocumentar un reclamo,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Identifica al cliente y el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firma quién escribe y por dónde llegó el reclamo. Aplica la verificación de identidad que corresponda, sin pedir más datos de los necesarios. Un reclamo de un tercero se trata conforme al procedimiento, no por la confianza que inspire el men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6-06-reclamos-canales-digital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ocumentar un reclamo,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Separa hechos de opin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gistra lo que ocurrió en términos verificables: «el pedido llegó con dos artículos de menos», no «el repartidor se robó las cosas». La descripción debe permitir que otra persona investigue sin adoptar una conclusión antes de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6-06-reclamos-canales-digital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ocumentar un reclamo,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Reúne la evidencia pertin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licita o adjunta solo lo que ayude a comprobar el hecho: folio, comprobante, foto del empaque o del producto, mensajes previos. Si el canal no permite adjuntos, registra que el cliente ofreció la evidencia y cómo puede enviarla por el medio autor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6-06-reclamos-canales-digital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ocumentar un reclamo,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Verifica y minimiza lo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firma los datos del pedido antes de registrarlos. No copies conversaciones completas ni información de terceros. La evidencia debe ser suficiente para resolver, no una colección de datos personales sin propó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6-06-reclamos-canales-digital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ocumentar un reclamo,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Registra con folio y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 el caso en el sistema o canal definido con un folio y el área a la que se turna. Anota qué se prometió al cliente: si dijiste que se revisaría, eso debe estar en el registro. Sin responsable, el caso no av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6-06-reclamos-canales-digital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evidencia-reclam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evidencia de un reclamo, su utilidad y el cuidado que ex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evidencia se elige por pertinencia, no por cantidad. Cada dato debe tener un uso claro y un cuidado defi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6-06-reclamos-canales-digital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sponder y dar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Acusa recibo con cla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firma que el reclamo fue recibido y que quedó registrado. Usa el folio o la referencia del caso. No respondas con una plantilla que ignore lo que la persona escribió: menciona el hecho concreto que está reclam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6-06-reclamos-canales-digital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sponder y dar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Explica el proceso en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cribe qué ocurrirá: revisión, canalización, contacto posterior. Usa solo la información vigente. Si el procedimiento no está confirmado, no lo inventes; explica que lo consultarás y cumplir con volver a respo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6-06-reclamos-canales-digital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sponder y dar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Da un siguiente paso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dica qué debe hacer el cliente, si algo le corresponde, y por qué medio recibirá la respuesta. Evita frases ambiguas como «pronto» o «en breve» si no puedes sostenerlas. Un siguiente paso claro reduce la ansiedad y las llamadas repet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6-06-reclamos-canales-digital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sponder y dar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No prometas la res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afirmes que se devolverá el dinero, que se repondrá el producto ni que el caso se cerrará a favor del cliente. Esas decisiones corresponden al área facultada. Tú puedes comprometerte a documentar bien, escalar y dar seguimiento; no a un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6-06-reclamos-canales-digital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esponder y dar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Cierra con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cerrar, confirma que el cliente recibió la respuesta y que el registro quedó completo. Si el caso sigue abierto, deja el estado y el responsable del siguiente paso. Cerrar sin respuesta es una forma de perder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6-06-reclamos-canales-digital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hecklist-reclam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cinco verificaciones antes de cerrar un reclamo digi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hecklist de cierre: caso registrado, hechos descritos, evidencia pertinente, respuesta sin promesas y responsable defi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6-06-reclamos-canales-digital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uenas prácticas generales de farmacia en reclamos digitales» (2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uenas prácticas generales de farmacia en reclamos digitales» (3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6-06-reclamos-canales-digital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Registrar folio, fecha, canal y descripción del faltante, y solicitar la evidencia que permita el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documenta el hecho y se reúne la evidencia pertinente. Prometer un reemplazo o un cupón sin autorización crea una expectativa que la tienda puede no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step_reveal de documentación pide registrar hechos verificables y reunir solo la evidencia pertin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6-06-reclamos-canales-digital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lazo y la resolución dependen del área facultada y del procedimiento vigente. Prometerlos sin autorización compromete a la tienda y puede empeorar el recl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allout de límites prohíbe prometer resoluciones, reembolsos o plazos no autoriz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6-06-reclamos-canales-digital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gist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gistro con folio permite localizar el caso, evitar duplicados y que otra persona continúe la gestión sin reconstruir la his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insiste en registrar el caso con folio y responsable antes de respo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6-06-reclamos-canales-digital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laborador: Seguro se le cayó algo en el cam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2 culpa al cliente sin evidencia; la línea 3 promete una devolución y un plazo que no están autorizados. La línea 4 sí documenta el hecho y pide lo necesario para revis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pide separar hechos de opiniones y no prometer resoluciones ni plaz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6-06-reclamos-canales-digital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cibir el reclamo e identificar al cliente y el canal. → Documentar hechos y reunir evidencia pertinente. → Registrar el caso con folio y responsable. → Responder con el siguiente paso, sin prometer resolución. → Dar seguimiento y cerrar con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aso avanza de la recepción a la documentación, el registro, la respuesta y el seguimiento. Responder antes de registrar deja el compromiso sin respa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iclo de la lección y el step_reveal de respuesta siguen ese orden y cierran con la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6-06-reclamos-canales-digital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videncia → Datos o documentos que sustentan el recl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olio → Referencia para localizar y seguir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calamiento → Transferencia al área que puede resol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ierre → Confirmación de la respuesta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fine evidencia, folio, escalamiento y cierre como piezas distintas del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6-06-reclamos-canales-digital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 reclamo que se alargó por falta de información. ¿Qué evidencia habría permitido resolverlo antes y quién debía recibir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6-06-reclamos-canales-digital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recl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6-06-reclamos-canales-digital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recl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6-06-reclamos-canales-digital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uedo prometer un reembolso o un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a resolución corresponde al área facultada. Tú documentas, escalas y das seguimiento sin prometer un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6-06-reclamos-canales-digital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videncia debo p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ertinente al hecho: folio, comprobante, foto del producto o empaque y mensajes previos, solo por el canal autor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6-06-reclamos-canales-digital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describo lo ocurr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hechos verificables, sin adjetivos ni conclusiones. «Faltaron dos artículos» es mejor que «el repartidor se robó las co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6-06-reclamos-canales-digital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puedo cerrar un recl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l cliente recibió una respuesta y el registro quedó completo, con estado y responsable del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6-06-reclamos-canales-digital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umbre - Portada">
    <p:bg>
      <p:bgPr>
        <a:solidFill>
          <a:srgbClr val="FFF9F0"/>
        </a:solidFill>
        <a:effectLst/>
      </p:bgPr>
    </p:bg>
    <p:spTree>
      <p:nvGrpSpPr>
        <p:cNvPr id="1" name=""/>
        <p:cNvGrpSpPr/>
        <p:nvPr/>
      </p:nvGrpSpPr>
      <p:grpSpPr>
        <a:xfrm>
          <a:off x="285750" y="628650"/>
          <a:ext cx="4991100" cy="4495800"/>
          <a:chOff x="285750" y="628650"/>
          <a:chExt cx="4991100" cy="4495800"/>
        </a:xfrm>
      </p:grpSpPr>
      <p:sp>
        <p:nvSpPr>
          <p:cNvPr id="2" name="" descr=""/>
          <p:cNvSpPr/>
          <p:nvPr/>
        </p:nvSpPr>
        <p:spPr>
          <a:xfrm>
            <a:off x="285750" y="685800"/>
            <a:ext cx="76200" cy="3390900"/>
          </a:xfrm>
          <a:prstGeom prst="roundRect">
            <a:avLst/>
          </a:prstGeom>
          <a:solidFill>
            <a:srgbClr val="BF4018">
              <a:alpha val="100000"/>
            </a:srgbClr>
          </a:solidFill>
          <a:ln w="9525">
            <a:noFill/>
          </a:ln>
        </p:spPr>
        <p:txBody>
          <a:bodyPr vertOverflow="clip" rtlCol="0" anchor="ctr"/>
          <a:lstStyle/>
          <a:p>
            <a:pPr algn="ctr"/>
            <a:r>
              <a:t/>
            </a:r>
          </a:p>
        </p:txBody>
      </p:sp>
      <p:sp>
        <p:nvSpPr>
          <p:cNvPr id="3" name=""/>
          <p:cNvSpPr txBox="1"/>
          <p:nvPr/>
        </p:nvSpPr>
        <p:spPr>
          <a:xfrm>
            <a:off x="514350" y="628650"/>
            <a:ext cx="4476750" cy="247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BF4018">
                    <a:alpha val="100000"/>
                  </a:srgbClr>
                </a:solidFill>
                <a:latin typeface="Calibri"/>
              </a:rPr>
              <a:t><![CDATA[OBJETO DE APRENDIZAJE]]></a:t>
            </a:r>
          </a:p>
        </p:txBody>
      </p:sp>
      <p:sp>
        <p:nvSpPr>
          <p:cNvPr id="4" name="Placeholder for title"/>
          <p:cNvSpPr txBox="1"/>
          <p:nvPr>
            <p:ph type="title" idx="1"/>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5" name="Placeholder for subTitle"/>
          <p:cNvSpPr txBox="1"/>
          <p:nvPr>
            <p:ph type="subTitle" idx="2"/>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
        <p:nvSpPr>
          <p:cNvPr id="6" name="Placeholder for body"/>
          <p:cNvSpPr txBox="1"/>
          <p:nvPr>
            <p:ph type="body" idx="3"/>
          </p:nvPr>
        </p:nvSpPr>
        <p:spPr>
          <a:xfrm>
            <a:off x="514350" y="3581400"/>
            <a:ext cx="4476750" cy="91440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bjetivo del objeto de aprendizaj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umbre - Seccion">
    <p:bg>
      <p:bgPr>
        <a:solidFill>
          <a:srgbClr val="172033"/>
        </a:solidFill>
        <a:effectLst/>
      </p:bgPr>
    </p:bg>
    <p:spTree>
      <p:nvGrpSpPr>
        <p:cNvPr id="1" name=""/>
        <p:cNvGrpSpPr/>
        <p:nvPr/>
      </p:nvGrpSpPr>
      <p:grpSpPr>
        <a:xfrm>
          <a:off x="514350" y="1428750"/>
          <a:ext cx="8629650" cy="4629150"/>
          <a:chOff x="514350" y="1428750"/>
          <a:chExt cx="8629650" cy="4629150"/>
        </a:xfrm>
      </p:grpSpPr>
      <p:sp>
        <p:nvSpPr>
          <p:cNvPr id="2" name="" descr=""/>
          <p:cNvSpPr/>
          <p:nvPr/>
        </p:nvSpPr>
        <p:spPr>
          <a:xfrm>
            <a:off x="514350" y="1428750"/>
            <a:ext cx="609600" cy="47625"/>
          </a:xfrm>
          <a:prstGeom prst="roundRect">
            <a:avLst/>
          </a:prstGeom>
          <a:solidFill>
            <a:srgbClr val="BF4018">
              <a:alpha val="100000"/>
            </a:srgbClr>
          </a:solidFill>
          <a:ln w="9525">
            <a:noFill/>
          </a:ln>
        </p:spPr>
        <p:txBody>
          <a:bodyPr vertOverflow="clip" rtlCol="0" anchor="ctr"/>
          <a:lstStyle/>
          <a:p>
            <a:pPr algn="ctr"/>
            <a:r>
              <a:t/>
            </a:r>
          </a:p>
        </p:txBody>
      </p:sp>
      <p:sp>
        <p:nvSpPr>
          <p:cNvPr id="3" name=""/>
          <p:cNvSpPr txBox="1"/>
          <p:nvPr/>
        </p:nvSpPr>
        <p:spPr>
          <a:xfrm>
            <a:off x="514350" y="1619250"/>
            <a:ext cx="81153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FFB000">
                    <a:alpha val="100000"/>
                  </a:srgbClr>
                </a:solidFill>
                <a:latin typeface="Calibri"/>
              </a:rPr>
              <a:t><![CDATA[SECCIÓN]]></a:t>
            </a:r>
          </a:p>
        </p:txBody>
      </p:sp>
      <p:sp>
        <p:nvSpPr>
          <p:cNvPr id="4" name="Placeholder for title"/>
          <p:cNvSpPr txBox="1"/>
          <p:nvPr>
            <p:ph type="title" idx="1"/>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umbre - Imagen">
    <p:bg>
      <p:bgPr>
        <a:solidFill>
          <a:srgbClr val="FFFDF8"/>
        </a:solidFill>
        <a:effectLst/>
      </p:bgPr>
    </p:bg>
    <p:spTree>
      <p:nvGrpSpPr>
        <p:cNvPr id="1" name=""/>
        <p:cNvGrpSpPr/>
        <p:nvPr/>
      </p:nvGrpSpPr>
      <p:grpSpPr>
        <a:xfrm>
          <a:off x="514350" y="247650"/>
          <a:ext cx="8629650" cy="4981575"/>
          <a:chOff x="514350" y="247650"/>
          <a:chExt cx="8629650" cy="4981575"/>
        </a:xfrm>
      </p:grpSpPr>
      <p:sp>
        <p:nvSpPr>
          <p:cNvPr id="2"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3"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4" name="Placeholder for pic"/>
          <p:cNvSpPr txBox="1"/>
          <p:nvPr>
            <p:ph type="pic" idx="0"/>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5" name="Placeholder for body"/>
          <p:cNvSpPr txBox="1"/>
          <p:nvPr>
            <p:ph type="body" idx="3"/>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
        <p:nvSpPr>
          <p:cNvPr id="6"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7"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 tooltip="https://farmacia.lumbre.lat/object/fg-a06-06-reclamos-canales-digitales"/>
              </a:rPr>
              <a:t><![CDATA[Reclamos por canales digitales: evidencia, respuesta y seguimiento]]></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6541" r:id="rId1"/>
    <p:sldLayoutId id="2481736542" r:id="rId2"/>
    <p:sldLayoutId id="2481736543" r:id="rId3"/>
    <p:sldLayoutId id="248173654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2c57565f861b234d48f8744931fcd2468d876cc7f8cbff91.jpg"/>
  <Relationship Id="rId3" Type="http://schemas.openxmlformats.org/officeDocument/2006/relationships/hyperlink" Target="https://farmacia.lumbre.lat/object/fg-a06-06-reclamos-canales-digital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iclo-reclamo2.jpg"/>
  <Relationship Id="rId3" Type="http://schemas.openxmlformats.org/officeDocument/2006/relationships/hyperlink" Target="https://farmacia.lumbre.lat/object/fg-a06-06-reclamos-canales-digitales" TargetMode="External"/>
  <Relationship Id="rId4" Type="http://schemas.openxmlformats.org/officeDocument/2006/relationships/hyperlink" Target="https://farmacia.lumbre.lat/object/fg-a06-06-reclamos-canales-digitales" TargetMode="External"/>
  <Relationship Id="rId5"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evidencia-reclamo5.jpg"/>
  <Relationship Id="rId3" Type="http://schemas.openxmlformats.org/officeDocument/2006/relationships/hyperlink" Target="https://farmacia.lumbre.lat/object/fg-a06-06-reclamos-canales-digitales" TargetMode="External"/>
  <Relationship Id="rId4" Type="http://schemas.openxmlformats.org/officeDocument/2006/relationships/hyperlink" Target="https://farmacia.lumbre.lat/object/fg-a06-06-reclamos-canales-digitales"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hecklist-reclamo6.jpg"/>
  <Relationship Id="rId3" Type="http://schemas.openxmlformats.org/officeDocument/2006/relationships/hyperlink" Target="https://farmacia.lumbre.lat/object/fg-a06-06-reclamos-canales-digitales" TargetMode="External"/>
  <Relationship Id="rId4" Type="http://schemas.openxmlformats.org/officeDocument/2006/relationships/hyperlink" Target="https://farmacia.lumbre.lat/object/fg-a06-06-reclamos-canales-digitale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hyperlink" Target="https://farmacia.lumbre.lat/object/fg-a06-06-reclamos-canales-digitales" TargetMode="External"/>
  <Relationship Id="rId4"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6-06-reclamos-canales-digitales" TargetMode="External"/>
  <Relationship Id="rId3" Type="http://schemas.openxmlformats.org/officeDocument/2006/relationships/notesSlide" Target="../notesSlides/notesSlide4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685800"/>
          <a:ext cx="8629650" cy="4981575"/>
          <a:chOff x="514350" y="685800"/>
          <a:chExt cx="8629650" cy="4981575"/>
        </a:xfrm>
      </p:grpSpPr>
      <p:sp>
        <p:nvSpPr>
          <p:cNvPr id="2" name="Placeholder for title"/>
          <p:cNvSpPr txBox="1"/>
          <p:nvPr>
            <p:ph type="title" idx="1"/>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clam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nal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gita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videnc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pues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guimiento]]></a:t>
            </a:r>
          </a:p>
        </p:txBody>
      </p:sp>
      <p:sp>
        <p:nvSpPr>
          <p:cNvPr id="3" name="Placeholder for subTitle"/>
          <p:cNvSpPr txBox="1"/>
          <p:nvPr>
            <p:ph type="subTitle" idx="2"/>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Farmacias Guadalajara]]></a:t>
            </a:r>
          </a:p>
        </p:txBody>
      </p:sp>
      <p:sp>
        <p:nvSpPr>
          <p:cNvPr id="4" name="Placeholder for body"/>
          <p:cNvSpPr txBox="1"/>
          <p:nvPr>
            <p:ph type="body" idx="3"/>
          </p:nvPr>
        </p:nvSpPr>
        <p:spPr>
          <a:xfrm>
            <a:off x="514350" y="3581400"/>
            <a:ext cx="4476750" cy="91440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t>
            </a:r>
          </a:p>
        </p:txBody>
      </p:sp>
      <p:sp>
        <p:nvSpPr>
          <p:cNvPr id="5" name="" descr=""/>
          <p:cNvSpPr/>
          <p:nvPr/>
        </p:nvSpPr>
        <p:spPr>
          <a:xfrm>
            <a:off x="5334000" y="685800"/>
            <a:ext cx="3295650" cy="361950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6"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
        <p:nvSpPr>
          <p:cNvPr id="7"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farmacia.lumbre.lat/object/fg-a06-06-reclamos-canales-digitales"/>
              </a:rPr>
              <a:t><![CDATA[Ver el OA en farmacia.lumbre.lat]]></a:t>
            </a:r>
          </a:p>
        </p:txBody>
      </p:sp>
      <p:sp>
        <p:nvSpPr>
          <p:cNvPr id="8"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 / 4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la persona puede recibir un reclamo por un canal digital, separar hechos de opiniones, reunir evidencia pertinente, registrarlo con folio y responder con un siguiente paso claro, sin prometer plazos ni resolucione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ara recibir un reclamo digital, documentar la evidencia, registrarlo y responder sin prometer resoluciones. Practica la descripción de hechos, la protección de datos y el cierre con seguimien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4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Farmacias Guadalajar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clamos · canales digitales · evidencia · seguimiento · servici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4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clamo digital llega sin rostro y sin contexto. Del otro lado hay una persona con un problema y, muchas veces, con información incompleta: no recuerda el folio, no sabe qué artículo falta o escribe en el momento de mayor molestia. Tu trabajo no es ganar la discusión ni resolverlo todo en el primer mensaje. Es convertir una queja dispersa en un caso con evidencia, registro y responsable. Cuando eso ocurre, el cliente recibe un siguiente paso claro y la tienda puede investigar sin depender de la memoria de quien atendió. Esta lección te enseña a documentar, responder y dar seguimiento sin prometer lo que no control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reclamo es un expediente, no una convers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4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versación sirve para entender; el expediente sirve para resolver y demostrar. Un expediente mínimo responde seis preguntas: quién reclama, por qué canal, cuándo, sobre qué pedido o servicio, qué ocurrió y qué evidencia existe. Si falta una de esas piezas, la investigación empieza con una llamada extra o con una suposición. Si están todas, cualquier persona puede retomar el caso sin empezar de nuevo. Esa es la diferencia entre un reclamo que se pierde en una bandeja de mensajes y uno que avanza. Documentar no es burocracia: es la forma de que el cliente no tenga que repetir su historia tres ve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reclamo es un expediente, no una convers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48]]></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exto Farmacias Guadalajara]]></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armacias Guadalajara mantiene una política pública de devoluciones y un canal de atención al cliente. En la consulta del 22-oct-2026 no fue posible verificar sus condiciones, plazos ni excepciones, por lo que esta lección no las afirma. La cadena también ofrece compra digital a través de su app, con categorías de salud, cuidado personal, bebé, alimentos, hogar y fotoelectrónica. Un reclamo puede originarse en cualquiera de esos canales; su tratamiento se ajusta al procedimiento vigen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reclamo es un expediente, no una conversación]]></a:t>
            </a:r>
          </a:p>
        </p:txBody>
      </p:sp>
      <p:pic>
        <p:nvPicPr>
          <p:cNvPr id="3" name="" descr="Flujo de cuatro etapas de un reclamo digital: recibir, documentar, registrar y responder">
            <a:hlinkClick r:id="rId3" tooltip="Flujo de cuatro etapas de un reclamo digital: recibir, documentar, registrar y responder"/>
          </p:cNvPr>
          <p:cNvPicPr>
            <a:picLocks noChangeAspect="1"/>
          </p:cNvPicPr>
          <p:nvPr>
            <p:ph type="pic"/>
          </p:nvPr>
        </p:nvPicPr>
        <p:blipFill>
          <a:blip r:embed="rId2"/>
          <a:stretch>
            <a:fillRect/>
          </a:stretch>
        </p:blipFill>
        <p:spPr>
          <a:xfrm>
            <a:off x="2143125" y="1257300"/>
            <a:ext cx="4857750" cy="2266950"/>
          </a:xfrm>
          <a:prstGeom prst="rect">
            <a:avLst/>
          </a:prstGeom>
          <a:noFill/>
        </p:spPr>
      </p:pic>
      <p:sp>
        <p:nvSpPr>
          <p:cNvPr id="4" name="Placeholder for body"/>
          <p:cNvSpPr txBox="1"/>
          <p:nvPr>
            <p:ph type="body" idx="3"/>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ciclo de un reclamo convierte una queja en un caso trazable. Cada etapa produce información que la siguiente necesita; saltarse una obliga a reconstruir el problem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farmacia.lumbre.lat/object/fg-a06-06-reclamos-canales-digitales"/>
              </a:rPr>
              <a:t><![CDATA[Ver imagen original en el O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4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ocumentar y por qué]]></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4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a la información disponible es evidencia pertinente. La fecha de nacimiento, el historial de compras o los datos de otros pedidos no ayudan a resolver un faltante y sí exponen información innecesaria. La evidencia útil es la que responde al hecho reclamado: el folio, el canal, la descripción de lo ocurrido, el artículo o servicio afectado y los respaldos que el canal permita. La tabla siguiente muestra qué documentar, para qué sirve y qué cuidado exige cada da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y evidencia de un reclamo digit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48]]></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876425"/>
                <a:gridCol w="2962275"/>
                <a:gridCol w="3276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id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lio del pedido o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caliza el registro y evita duplic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no existe, se genera al registrar el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y c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bica el momento y el medio de la recla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nfundir la fecha del pedido con la del recla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o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imita el objeto de la inconform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luir presentación y cantidad cuando apliq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ripción de los hech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ara lo ocurrido de la interpre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adjetivos, juicios ni conclu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y evidencia de un reclamo digit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48]]></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1876425"/>
                <a:gridCol w="2962275"/>
                <a:gridCol w="3276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id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 dispon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alda la versión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la que el canal permita y sea pertin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stión prev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ta repetir pasos y muestra el histo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rometer lo que aún no se ha autor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ocumentar y por qué · Documentar un reclamo, paso a paso · Paso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4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dentifica al cliente y el canal]]></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 quién escribe y por dónde llegó el reclamo. Aplica la verificación de identidad que corresponda, sin pedir más datos de los necesarios. Un reclamo de un tercero se trata conforme al procedimiento, no por la confianza que inspire el mensaj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ocumentar y por qué · Documentar un reclamo, paso a paso · Paso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4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hechos de opiniones]]></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 lo que ocurrió en términos verificables: «el pedido llegó con dos artículos de menos», no «el repartidor se robó las cosas». La descripción debe permitir que otra persona investigue sin adoptar una conclusión antes de tiemp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ocumentar y por qué · Documentar un reclamo, paso a paso · Paso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4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úne la evidencia pertinente]]></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licita o adjunta solo lo que ayude a comprobar el hecho: folio, comprobante, foto del empaque o del producto, mensajes previos. Si el canal no permite adjuntos, registra que el cliente ofreció la evidencia y cómo puede enviarla por el medio autoriza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ocumentar y por qué · Documentar un reclamo, paso a paso · Paso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4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erifica y minimiza los datos]]></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 los datos del pedido antes de registrarlos. No copies conversaciones completas ni información de terceros. La evidencia debe ser suficiente para resolver, no una colección de datos personales sin propósi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ocumentar y por qué · Documentar un reclamo, paso a paso · Paso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4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con folio y responsable]]></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el caso en el sistema o canal definido con un folio y el área a la que se turna. Anota qué se prometió al cliente: si dijiste que se revisaría, eso debe estar en el registro. Sin responsable, el caso no avanz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ocumentar y por qué]]></a:t>
            </a:r>
          </a:p>
        </p:txBody>
      </p:sp>
      <p:pic>
        <p:nvPicPr>
          <p:cNvPr id="3" name="" descr="Matriz de evidencia de un reclamo, su utilidad y el cuidado que exige">
            <a:hlinkClick r:id="rId3" tooltip="Matriz de evidencia de un reclamo, su utilidad y el cuidado que exige"/>
          </p:cNvPr>
          <p:cNvPicPr>
            <a:picLocks noChangeAspect="1"/>
          </p:cNvPicPr>
          <p:nvPr>
            <p:ph type="pic"/>
          </p:nvPr>
        </p:nvPicPr>
        <p:blipFill>
          <a:blip r:embed="rId2"/>
          <a:stretch>
            <a:fillRect/>
          </a:stretch>
        </p:blipFill>
        <p:spPr>
          <a:xfrm>
            <a:off x="1647825" y="1257300"/>
            <a:ext cx="5848350" cy="2533650"/>
          </a:xfrm>
          <a:prstGeom prst="rect">
            <a:avLst/>
          </a:prstGeom>
          <a:noFill/>
        </p:spPr>
      </p:pic>
      <p:sp>
        <p:nvSpPr>
          <p:cNvPr id="4" name="Placeholder for body"/>
          <p:cNvSpPr txBox="1"/>
          <p:nvPr>
            <p:ph type="body" idx="3"/>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evidencia se elige por pertinencia, no por cantidad. Cada dato debe tener un uso claro y un cuidado defini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farmacia.lumbre.lat/object/fg-a06-06-reclamos-canales-digitales"/>
              </a:rPr>
              <a:t><![CDATA[Ver imagen original en el O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4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onder sin prometer una resolu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4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que reclama necesita dos cosas: sentirse escuchado y saber qué sigue. Ninguna de las dos requiere prometer un resultado. Una respuesta útil reconoce el problema, confirma que el caso quedó registrado, explica el siguiente paso y ofrece un canal para dar seguimiento. Una respuesta riesgosa promete un reembolso, un reemplazo o un plazo que no depende de quien responde. La diferencia no está en la amabilidad, sino en la precisión. Decir «tu caso quedó registrado con el folio X; el área correspondiente lo revisará y te contactará por este canal» es más útil que «te lo resolvemos hoy mism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4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sponder sin prometer una resolución · Responder y dar seguimiento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sa recibo con claridad]]></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 que el reclamo fue recibido y que quedó registrado. Usa el folio o la referencia del caso. No respondas con una plantilla que ignore lo que la persona escribió: menciona el hecho concreto que está reclaman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4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sponder sin prometer una resolución · Responder y dar seguimiento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xplica el proceso en paso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e qué ocurrirá: revisión, canalización, contacto posterior. Usa solo la información vigente. Si el procedimiento no está confirmado, no lo inventes; explica que lo consultarás y cumplir con volver a respond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4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sponder sin prometer una resolución · Responder y dar seguimiento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a un siguiente paso verificabl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dica qué debe hacer el cliente, si algo le corresponde, y por qué medio recibirá la respuesta. Evita frases ambiguas como «pronto» o «en breve» si no puedes sostenerlas. Un siguiente paso claro reduce la ansiedad y las llamadas repetid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4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sponder sin prometer una resolución · Responder y dar seguimiento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prometas la resolu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firmes que se devolverá el dinero, que se repondrá el producto ni que el caso se cerrará a favor del cliente. Esas decisiones corresponden al área facultada. Tú puedes comprometerte a documentar bien, escalar y dar seguimiento; no a un resulta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4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sponder sin prometer una resolución · Responder y dar seguimiento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con confirma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errar, confirma que el cliente recibió la respuesta y que el registro quedó completo. Si el caso sigue abierto, deja el estado y el responsable del siguiente paso. Cerrar sin respuesta es una forma de perder el ca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onder sin prometer una resolución]]></a:t>
            </a:r>
          </a:p>
        </p:txBody>
      </p:sp>
      <p:pic>
        <p:nvPicPr>
          <p:cNvPr id="3" name="" descr="Checklist de cinco verificaciones antes de cerrar un reclamo digital">
            <a:hlinkClick r:id="rId3" tooltip="Checklist de cinco verificaciones antes de cerrar un reclamo digital"/>
          </p:cNvPr>
          <p:cNvPicPr>
            <a:picLocks noChangeAspect="1"/>
          </p:cNvPicPr>
          <p:nvPr>
            <p:ph type="pic"/>
          </p:nvPr>
        </p:nvPicPr>
        <p:blipFill>
          <a:blip r:embed="rId2"/>
          <a:stretch>
            <a:fillRect/>
          </a:stretch>
        </p:blipFill>
        <p:spPr>
          <a:xfrm>
            <a:off x="1857375" y="1257300"/>
            <a:ext cx="5429250" cy="2533650"/>
          </a:xfrm>
          <a:prstGeom prst="rect">
            <a:avLst/>
          </a:prstGeom>
          <a:noFill/>
        </p:spPr>
      </p:pic>
      <p:sp>
        <p:nvSpPr>
          <p:cNvPr id="4" name="Placeholder for body"/>
          <p:cNvSpPr txBox="1"/>
          <p:nvPr>
            <p:ph type="body" idx="3"/>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hecklist de cierre: caso registrado, hechos descritos, evidencia pertinente, respuesta sin promesas y responsable defini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farmacia.lumbre.lat/object/fg-a06-06-reclamos-canales-digitales"/>
              </a:rPr>
              <a:t><![CDATA[Ver imagen original en el O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4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onder sin prometer una resolu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48]]></a:t>
            </a:r>
          </a:p>
        </p:txBody>
      </p:sp>
      <p:sp>
        <p:nvSpPr>
          <p:cNvPr id="7" name="" descr=""/>
          <p:cNvSpPr/>
          <p:nvPr/>
        </p:nvSpPr>
        <p:spPr>
          <a:xfrm>
            <a:off x="514350" y="1219200"/>
            <a:ext cx="8115300" cy="29908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de la respuesta]]></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prometas resoluciones, reembolsos, reemplazos ni plazos que no estén autorizados. No pidas datos personales que no sirvan para atender el caso ni copies conversaciones completas en el registro. No compartas evidencia de un cliente con otras personas ni la reenvíes a grupos informales. No cierres un reclamo sin respuesta ni lo dejes sin responsable. Si la persona insiste en una compensación, registra la solicitud y escala: insistir no cambia quién puede decidi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uenas prácticas generales de farmacia en reclamos digital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4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erva la evidencia del pedido y de la conversación —folio, fecha, productos, mensajes— antes de responder. Escucha el reclamo sin defenderte y confirma los hechos con el cliente; no prometas una resolución ni un plazo que no controles.]]></a:t>
            </a:r>
          </a:p>
        </p:txBody>
      </p:sp>
      <p:sp>
        <p:nvSpPr>
          <p:cNvPr id="8" name=""/>
          <p:cNvSpPr txBox="1"/>
          <p:nvPr/>
        </p:nvSpPr>
        <p:spPr>
          <a:xfrm>
            <a:off x="514350" y="25336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ponde por el canal autorizado y no pidas datos sensibles que no sean necesarios; nunca solicites contraseñas ni números completos de tarjeta. Registra la incidencia, escala al área responsable y da seguimiento hasta el cierre. Si el reclamo involucra un producto de salud, aplica los mismos límites de privacidad y canalización que en el mostrad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uenas prácticas generales de farmacia en reclamos digital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48]]></a:t>
            </a:r>
          </a:p>
        </p:txBody>
      </p:sp>
      <p:sp>
        <p:nvSpPr>
          <p:cNvPr id="7" name="" descr=""/>
          <p:cNvSpPr/>
          <p:nvPr/>
        </p:nvSpPr>
        <p:spPr>
          <a:xfrm>
            <a:off x="514350" y="2209800"/>
            <a:ext cx="8115300" cy="24193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9800"/>
            <a:ext cx="38100" cy="24193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digital representa a la tienda aunque no haya un mostrador enfrente; la claridad y el registro son la forma de que el caso no se pierda.]]></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esta capa]]></a:t>
            </a:r>
          </a:p>
        </p:txBody>
      </p:sp>
      <p:sp>
        <p:nvSpPr>
          <p:cNvPr id="11" name=""/>
          <p:cNvSpPr txBox="1"/>
          <p:nvPr/>
        </p:nvSpPr>
        <p:spPr>
          <a:xfrm>
            <a:off x="685800" y="26860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son criterios generales de farmacia y retail; no son políticas de Farmacias Guadalajara. La sucursal debe confirmar cuáles aplican, con qué insumos cuenta y cómo se registran. Si una recomendación general contradice el procedimiento local validado, prevalece el procedimiento de la empres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uenas prácticas generales de farmacia en reclamos digital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48]]></a:t>
            </a:r>
          </a:p>
        </p:txBody>
      </p:sp>
      <p:sp>
        <p:nvSpPr>
          <p:cNvPr id="7" name="" descr=""/>
          <p:cNvSpPr/>
          <p:nvPr/>
        </p:nvSpPr>
        <p:spPr>
          <a:xfrm>
            <a:off x="514350" y="1219200"/>
            <a:ext cx="8115300" cy="33051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cha de la lección]]></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úblico: atención remota y mostrador. Objetivo: documentar, registrar y responder reclamos digitales con evidencia y seguimiento, sin prometer resoluciones. Fuentes: F15 (buenas prácticas generales de farmacia y retail); F6 (app y compra digital), F7 (entrega y recolección) y F10 (política pública de devoluciones y canal de atención). Consulta: 22-oct-2026. Pendiente de validación: plazos, responsables, criterios de resolución y condiciones de la política de devoluciones. Confirmar qué prácticas generales (F15) ya cubre la capacitación loc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fg-a06-06-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fg-a06-06-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fg-a06-06-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fg-a06-06-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fg-a06-06-ex0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4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fg-a06-06-ex06]]></a:t>
            </a:r>
          </a:p>
        </p:txBody>
      </p:sp>
      <p:sp>
        <p:nvSpPr>
          <p:cNvPr id="8" name=""/>
          <p:cNvSpPr txBox="1"/>
          <p:nvPr/>
        </p:nvSpPr>
        <p:spPr>
          <a:xfrm>
            <a:off x="514350" y="1571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sabes convertir un reclamo en un caso documentado y responder sin prometer de más.]]></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tabla de evidencia y la rutina de respuesta antes de continu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escribe que su pedido llegó incompleto. ¿Cuál es la primera actuación más adecuad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sponder que seguramente el faltante se quedó en la tienda y ofrecer un cupón.]]></a:t>
            </a:r>
          </a:p>
        </p:txBody>
      </p:sp>
      <p:sp>
        <p:nvSpPr>
          <p:cNvPr id="10" name=""/>
          <p:cNvSpPr txBox="1"/>
          <p:nvPr/>
        </p:nvSpPr>
        <p:spPr>
          <a:xfrm>
            <a:off x="666750" y="3009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meterle que mañana recibirá el artículo que falta.]]></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gistrar folio, fecha, canal y descripción del faltante, y solicitar la evidencia que permita el can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4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le todos sus datos personales antes de escuchar el problem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cliente insiste, puedo prometer que su reclamo se resolverá en 24 horas para tranquilizarl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do reclamo debe quedar ___ con folio, fecha y canal para poder dar seguimien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ee la respuesta y detecta las líneas que no deberían enviarse.]]></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liente: Mi pedido llegó incomplet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laborador: Seguro se le cayó algo en el camin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laborador: Le devolvemos el dinero mañan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laborador: ¿Me confirma el folio y qué artículo falt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ciclo de atención de un reclamo digit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ocumentar hechos y reunir evidencia pertinent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gistrar el caso con folio y responsable.]]></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sponder con el siguiente paso, sin prometer resolución.]]></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ar seguimiento y cerrar con confirmación.]]></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cibir el reclamo e identificar al cliente y el can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término con su función en un reclam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videnci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oli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calamien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ierre]]></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ferencia para localizar y seguir el cas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ransferencia al área que puede resolv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4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firmación de la respuesta al client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atos o documentos que sustentan el reclam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 reclamo que se alargó por falta de información. ¿Qué evidencia habría permitido resolverlo antes y quién debía recibir el caso?]]></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recla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48]]></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la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 que requiere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aldo de lo ocurr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l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de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 confirm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reclam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4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farmacia.lumbre.lat/object/fg-a06-06-reclamos-canales-digitales"/>
              </a:rPr>
              <a:t><![CDATA[Abrir el juego en el O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reclamos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uedo prometer un reembolso o un plaz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reclamos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a resolución corresponde al área facultada. Tú documentas, escalas y das seguimiento sin prometer un resulta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reclamos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videncia debo pedi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reclamos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ertinente al hecho: folio, comprobante, foto del producto o empaque y mensajes previos, solo por el canal autoriza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reclamos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describo lo ocurrid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reclamos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hechos verificables, sin adjetivos ni conclusiones. «Faltaron dos artículos» es mejor que «el repartidor se robó las cos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reclamos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puedo cerrar un reclam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reclamos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6-06-reclamos-canales-digitales"/>
              </a:rPr>
              <a:t><![CDATA[Reclamos por canales digitales: evidencia, respuesta y segu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l cliente recibió una respuesta y el registro quedó completo, con estado y responsable del siguiente paso.]]></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2026-10-23T01:51:08Z</dcterms:created>
  <dcterms:modified xsi:type="dcterms:W3CDTF">2026-10-23T01:51:08Z</dcterms:modified>
  <dc:title>Reclamos por canales digitales: evidencia, respuesta y seguimiento</dc:title>
  <dc:description>Presentación editable del OA «Reclamos por canales digitales: evidencia, respuesta y seguimiento». Enlace: https://farmacia.lumbre.lat/object/fg-a06-06-reclamos-canales-digitales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