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Farmacias Guadalaja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3-02-prevenir-errores-caj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se equivoca una caja»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se equivoca una caj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fuentes-preci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abla de fuentes de precio en caja con lo que confirma cada una y su lími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uatro fuentes que intervienen en un precio: el registro del cobro, el cartel o etiqueta, los canales oficiales y el responsable de turno. Ninguna se usa sola; la coincidencia entre ellas es la señal de que el precio está listo para cobr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ecios y promociones: la fuente vigente manda»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Variables que no se memoriz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Variables que no se memoriz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 un precio en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Detén e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cierres la operación ni ajustes el importe por intuición. Dile al cliente que vas a verificar y que necesita un mo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 un precio en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Identifica el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 nombre, presentación y contenido. Un precio distinto puede corresponder a otra presentación, no a un error del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 un precio en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Consulta la fuente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el precio y la promoción en la fuente que la tienda tenga definida para ese día. Comprueba también la vigencia y las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Ruta de un precio en d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Escala y regis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la diferencia persiste, llama a tu responsable y sigue el procedimiento. Deja registro de lo que encontraste para que la siguiente persona no repita la búsque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errores-caja.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abla de errores frecuentes en caja, cómo se detectan y cómo se prev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errores frecuentes de caja y su señal temprana. La columna de prevención convierte cada señal en una verificación concreta antes de cerrar la trans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digos: el producto correcto, la presentación correcta» (2 de 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ódigos: el producto correcto, la presentación correcta» (3 de 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ago-segur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Flujo de cuatro pasos para un cobro con tarjeta seguro y ver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obro con tarjeta en cuatro pasos: confirmar el monto, dejar que el cliente opere la terminal, verificar la aprobación y entregar el comprobante. El cajero acompaña el proceso, no lo sustit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étodos de pago: confirmar antes de cobra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brar sin exponer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Confirma el monto y el mét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Verbaliza el total y pregunta cómo va a pagar. Asegúrate de que el método esté disponible antes de iniciar la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brar sin exponer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Protege el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 pidas el NIP, no manipules la tarjeta y no repitas en voz alta datos que no sean necesarios para la trans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brar sin exponer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Espera la res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terminal puede tardar. No asumas que el pago pasó por el silencio ni por un movimiento del cliente; espera la confi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brar sin exponer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Verifica el comprob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visa que el monto y el método del comprobante coincidan con la operación. Si algo no coincide, detente antes de entr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obrar sin exponer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Entrega y cier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a el comprobante al cliente y confirma que la operación quedó cerrada. Si hubo una incidencia, regístrala antes de continu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para prevenir errores de caja» (2 de 5).]]></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para prevenir errores de caja» (3 de 5).]]></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para prevenir errores de caja» (4 de 5).]]></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Buenas prácticas generales de farmacia para prevenir errores de caja» (5 de 5).]]></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tener el cobro, leer vigencia y condiciones en la fuente, y consultar al responsable si no se resuel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promoción tiene vigencia y condiciones. Aplicarla sin revisar puede generar un cobro incorrecto; negarla sin verificar puede perder un beneficio legítimo. La ruta es detener, leer la fuente vigente y escalar si la duda pers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indica que precios y promociones se consultan en la fuente vigente y que una diferencia detiene el cob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3-02-prevenir-errores-caj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etir sin verificar puede generar cargos duplicados o bloqueos. Lo correcto es revisar el estado de la operación, explicar al cliente y seguir el procedimiento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advierte que no se repite un cobro para «ver si pasa» y que primero se verifica el es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3-02-prevenir-errores-caja]]></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ódigo escaneado → Comparar nombre y presentación en pant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moción → Revisar vigencia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go con tarjeta → Confirmar monto y aprob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go en efectivo → Contar el cambio en voz a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iferencia no resuelta → Escalar con el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elemento tiene una verificación propia; la tabla de errores frecuentes y la ruta del precio en duda las describ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3-02-prevenir-errores-caj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Relacionar»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Verificar que el producto y el código coincidan. → Antes de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eer la vigencia y las condiciones de la promoción. → Antes de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nfirmar el método de pago con el cliente. → Al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ntar el cambio en voz alta. → Al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Revisar que el comprobante coincida con el monto. → Después de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gistrar una diferencia que no se pudo resolver. → Después de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prevención se distribuye en los tres momentos: identificar, ejecutar y verificar el cier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3-02-prevenir-errores-caj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el cliente tiene prisa, decide cobrar el total aunque la pantalla muestra dos cargos del mismo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Cobrar dos cargos del mismo producto para no hacer esperar al cliente es el error. La actuación correcta es detenerse, corregir la operación y verificar el total antes de cob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ñala que los dos cargos del mismo artículo son una señal de alerta y que el cobro se detiene antes de cerr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3-02-prevenir-errores-caj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pet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Repetir la operación sin verificar el estado es la causa más común de cargos duplicados. Primero se confirma qué ocurrió y después se decide con el procedimiento vig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uta de pago seguro indica esperar la respuesta y no repetir automáticamente una operación decli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farmacia.lumbre.lat/object/fg-a03-02-prevenir-errores-caj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de prevención en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de prevención en caja»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un error de caja que hayas visto o escuchado. ¿Cuál de las tres suposiciones —código, precio o pago— lo provocó y qué verificación lo habría evi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verif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verifica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comparo después de escane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presentación y precio en pantalla contra el producto que el cliente lle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el lector fal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tirar el artículo, volver a leerlo y consultar antes de ingresar un códig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ónde consulto una promo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 la fuente vigente definida por la tienda; reviso vigencia, condiciones y lím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un pago se decl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repetirlo automáticamente; verificar el estado, explicar al cliente y escal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farmacia.lumbre.lat/object/fg-a03-02-prevenir-errores-caj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umbre - Portada">
    <p:bg>
      <p:bgPr>
        <a:solidFill>
          <a:srgbClr val="FFF9F0"/>
        </a:solidFill>
        <a:effectLst/>
      </p:bgPr>
    </p:bg>
    <p:spTree>
      <p:nvGrpSpPr>
        <p:cNvPr id="1" name=""/>
        <p:cNvGrpSpPr/>
        <p:nvPr/>
      </p:nvGrpSpPr>
      <p:grpSpPr>
        <a:xfrm>
          <a:off x="285750" y="628650"/>
          <a:ext cx="4991100" cy="4495800"/>
          <a:chOff x="285750" y="628650"/>
          <a:chExt cx="4991100" cy="4495800"/>
        </a:xfrm>
      </p:grpSpPr>
      <p:sp>
        <p:nvSpPr>
          <p:cNvPr id="2" name="" descr=""/>
          <p:cNvSpPr/>
          <p:nvPr/>
        </p:nvSpPr>
        <p:spPr>
          <a:xfrm>
            <a:off x="285750" y="685800"/>
            <a:ext cx="76200" cy="3390900"/>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628650"/>
            <a:ext cx="4476750" cy="247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BF4018">
                    <a:alpha val="100000"/>
                  </a:srgbClr>
                </a:solidFill>
                <a:latin typeface="Calibri"/>
              </a:rPr>
              <a:t><![CDATA[OBJETO DE APRENDIZAJE]]></a:t>
            </a:r>
          </a:p>
        </p:txBody>
      </p:sp>
      <p:sp>
        <p:nvSpPr>
          <p:cNvPr id="4"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5"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
        <p:nvSpPr>
          <p:cNvPr id="6"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Objetivo del objeto de aprendizaj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umbre - Seccion">
    <p:bg>
      <p:bgPr>
        <a:solidFill>
          <a:srgbClr val="172033"/>
        </a:solidFill>
        <a:effectLst/>
      </p:bgPr>
    </p:bg>
    <p:spTree>
      <p:nvGrpSpPr>
        <p:cNvPr id="1" name=""/>
        <p:cNvGrpSpPr/>
        <p:nvPr/>
      </p:nvGrpSpPr>
      <p:grpSpPr>
        <a:xfrm>
          <a:off x="514350" y="1428750"/>
          <a:ext cx="8629650" cy="4629150"/>
          <a:chOff x="514350" y="1428750"/>
          <a:chExt cx="8629650" cy="4629150"/>
        </a:xfrm>
      </p:grpSpPr>
      <p:sp>
        <p:nvSpPr>
          <p:cNvPr id="2" name="" descr=""/>
          <p:cNvSpPr/>
          <p:nvPr/>
        </p:nvSpPr>
        <p:spPr>
          <a:xfrm>
            <a:off x="514350" y="1428750"/>
            <a:ext cx="609600" cy="47625"/>
          </a:xfrm>
          <a:prstGeom prst="roundRect">
            <a:avLst/>
          </a:prstGeom>
          <a:solidFill>
            <a:srgbClr val="BF4018">
              <a:alpha val="100000"/>
            </a:srgbClr>
          </a:solidFill>
          <a:ln w="9525">
            <a:noFill/>
          </a:ln>
        </p:spPr>
        <p:txBody>
          <a:bodyPr vertOverflow="clip" rtlCol="0" anchor="ctr"/>
          <a:lstStyle/>
          <a:p>
            <a:pPr algn="ctr"/>
            <a:r>
              <a:t/>
            </a:r>
          </a:p>
        </p:txBody>
      </p:sp>
      <p:sp>
        <p:nvSpPr>
          <p:cNvPr id="3" name=""/>
          <p:cNvSpPr txBox="1"/>
          <p:nvPr/>
        </p:nvSpPr>
        <p:spPr>
          <a:xfrm>
            <a:off x="514350" y="1619250"/>
            <a:ext cx="81153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FFB000">
                    <a:alpha val="100000"/>
                  </a:srgbClr>
                </a:solidFill>
                <a:latin typeface="Calibri"/>
              </a:rPr>
              <a:t><![CDATA[SECCIÓN]]></a:t>
            </a:r>
          </a:p>
        </p:txBody>
      </p:sp>
      <p:sp>
        <p:nvSpPr>
          <p:cNvPr id="4" name="Placeholder for title"/>
          <p:cNvSpPr txBox="1"/>
          <p:nvPr>
            <p:ph type="title" idx="1"/>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umbre - Imagen">
    <p:bg>
      <p:bgPr>
        <a:solidFill>
          <a:srgbClr val="FFFDF8"/>
        </a:solidFill>
        <a:effectLst/>
      </p:bgPr>
    </p:bg>
    <p:spTree>
      <p:nvGrpSpPr>
        <p:cNvPr id="1" name=""/>
        <p:cNvGrpSpPr/>
        <p:nvPr/>
      </p:nvGrpSpPr>
      <p:grpSpPr>
        <a:xfrm>
          <a:off x="514350" y="247650"/>
          <a:ext cx="8629650" cy="4981575"/>
          <a:chOff x="514350" y="247650"/>
          <a:chExt cx="8629650" cy="4981575"/>
        </a:xfrm>
      </p:grpSpPr>
      <p:sp>
        <p:nvSpPr>
          <p:cNvPr id="2"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3"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4" name="Placeholder for pic"/>
          <p:cNvSpPr txBox="1"/>
          <p:nvPr>
            <p:ph type="pic" idx="0"/>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5" name="Placeholder for body"/>
          <p:cNvSpPr txBox="1"/>
          <p:nvPr>
            <p:ph type="body" idx="3"/>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
        <p:nvSpPr>
          <p:cNvPr id="6"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7"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 tooltip="https://farmacia.lumbre.lat/object/fg-a03-02-prevenir-errores-caja"/>
              </a:rPr>
              <a:t><![CDATA[Prevenir errores en caja: precios, códigos y métodos de pago]]></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35943" r:id="rId1"/>
    <p:sldLayoutId id="2481735944" r:id="rId2"/>
    <p:sldLayoutId id="2481735945" r:id="rId3"/>
    <p:sldLayoutId id="248173594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a89043d13fd85a1ab3df0eed26e52d3252429b765c46f361.jpg"/>
  <Relationship Id="rId3" Type="http://schemas.openxmlformats.org/officeDocument/2006/relationships/hyperlink" Target="https://farmacia.lumbre.lat/object/fg-a03-02-prevenir-errores-caj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fuentes-precio2.jpg"/>
  <Relationship Id="rId3" Type="http://schemas.openxmlformats.org/officeDocument/2006/relationships/hyperlink" Target="https://farmacia.lumbre.lat/object/fg-a03-02-prevenir-errores-caja" TargetMode="External"/>
  <Relationship Id="rId4" Type="http://schemas.openxmlformats.org/officeDocument/2006/relationships/hyperlink" Target="https://farmacia.lumbre.lat/object/fg-a03-02-prevenir-errores-caja"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errores-caja5.jpg"/>
  <Relationship Id="rId3" Type="http://schemas.openxmlformats.org/officeDocument/2006/relationships/hyperlink" Target="https://farmacia.lumbre.lat/object/fg-a03-02-prevenir-errores-caja" TargetMode="External"/>
  <Relationship Id="rId4" Type="http://schemas.openxmlformats.org/officeDocument/2006/relationships/hyperlink" Target="https://farmacia.lumbre.lat/object/fg-a03-02-prevenir-errores-caja" TargetMode="External"/>
  <Relationship Id="rId5"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ago-seguro6.jpg"/>
  <Relationship Id="rId3" Type="http://schemas.openxmlformats.org/officeDocument/2006/relationships/hyperlink" Target="https://farmacia.lumbre.lat/object/fg-a03-02-prevenir-errores-caja" TargetMode="External"/>
  <Relationship Id="rId4" Type="http://schemas.openxmlformats.org/officeDocument/2006/relationships/hyperlink" Target="https://farmacia.lumbre.lat/object/fg-a03-02-prevenir-errores-caj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hyperlink" Target="https://farmacia.lumbre.lat/object/fg-a03-02-prevenir-errores-caja" TargetMode="External"/>
  <Relationship Id="rId4"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farmacia.lumbre.lat/object/fg-a03-02-prevenir-errores-caja" TargetMode="External"/>
  <Relationship Id="rId3" Type="http://schemas.openxmlformats.org/officeDocument/2006/relationships/notesSlide" Target="../notesSlides/notesSlide56.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685800"/>
          <a:ext cx="8629650" cy="4981575"/>
          <a:chOff x="514350" y="685800"/>
          <a:chExt cx="8629650" cy="4981575"/>
        </a:xfrm>
      </p:grpSpPr>
      <p:sp>
        <p:nvSpPr>
          <p:cNvPr id="2" name="Placeholder for title"/>
          <p:cNvSpPr txBox="1"/>
          <p:nvPr>
            <p:ph type="title" idx="1"/>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veni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rror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j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reci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ódig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étod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go]]></a:t>
            </a:r>
          </a:p>
        </p:txBody>
      </p:sp>
      <p:sp>
        <p:nvSpPr>
          <p:cNvPr id="3" name="Placeholder for subTitle"/>
          <p:cNvSpPr txBox="1"/>
          <p:nvPr>
            <p:ph type="subTitle" idx="2"/>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Farmacias Guadalajara]]></a:t>
            </a:r>
          </a:p>
        </p:txBody>
      </p:sp>
      <p:sp>
        <p:nvSpPr>
          <p:cNvPr id="4" name="Placeholder for body"/>
          <p:cNvSpPr txBox="1"/>
          <p:nvPr>
            <p:ph type="body" idx="3"/>
          </p:nvPr>
        </p:nvSpPr>
        <p:spPr>
          <a:xfrm>
            <a:off x="514350" y="3581400"/>
            <a:ext cx="4476750" cy="91440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t>
            </a:r>
          </a:p>
        </p:txBody>
      </p:sp>
      <p:sp>
        <p:nvSpPr>
          <p:cNvPr id="5" name="" descr=""/>
          <p:cNvSpPr/>
          <p:nvPr/>
        </p:nvSpPr>
        <p:spPr>
          <a:xfrm>
            <a:off x="5334000" y="685800"/>
            <a:ext cx="3295650" cy="361950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6"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
        <p:nvSpPr>
          <p:cNvPr id="7"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farmacia.lumbre.lat/object/fg-a03-02-prevenir-errores-caja"/>
              </a:rPr>
              <a:t><![CDATA[Ver el OA en farmacia.lumbre.lat]]></a:t>
            </a:r>
          </a:p>
        </p:txBody>
      </p:sp>
      <p:sp>
        <p:nvSpPr>
          <p:cNvPr id="8"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 / 5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 persona puede detectar las causas más frecuentes de error en caja, verificar precio, código y método de pago con la fuente vigente, y contener una operación dudosa antes de cerrarla, sin modificar importes ni prometer condiciones.]]></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práctica para personal de caja: verificar precios y promociones vigentes, confirmar códigos y presentaciones, y conducir los métodos de pago sin duplicar cobros ni exponer al cliente. Incluye rutas de contención y escalamient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Farmacias Guadalajar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aja · precios · códigos · métodos de pago · prevenc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ayoría de los errores de caja no nace de la mala intención ni de la falta de experiencia. Nace de tres suposiciones: que el código leído corresponde al producto, que el precio recordado sigue vigente y que el pago quedó confirmado porque la terminal no marcó un error visible.]]></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uposición se puede convertir en un cobro incorrecto, un cliente molesto o una diferencia al cerrar el turno. Esta lección te enseña a cambiar esas suposiciones por verificaciones breves, visibles y repetibl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necesitas memorizar precios ni promociones: necesitas saber dónde consultarlos, cómo comparar lo que ves con lo que cobras y cuándo detenert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se equivoca una ca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56]]></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aja trabaja con tres flujos que se cruzan: el producto físico, el dato que lo identifica y el dinero que lo paga. El error aparece cuando uno de los tres se desalinea. El cliente lleva una presentación de 750 mililitros, pero el lector toma el código de la de 400; el cartel anuncia una promoción que terminó ayer; el pago se declinó y alguien vuelve a intentarlo sin revisar el estado. En los tres casos, la solución no es memorizar más, sino comparar antes de cerrar. La prevención es una secuencia de comparaciones pequeñas, hechas en el momento en que todavía se pueden corregi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se equivoca una ca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56]]></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texto Farmacias Guadalajar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pp oficial de Farmacias Guadalajara organiza la compra digital en seis categorías: salud, cuidado personal, bebé, alimentos, hogar y fotoelectrónica. La cadena también ofrece entrega a domicilio y recolección en tienda.]]></a:t>
            </a:r>
          </a:p>
        </p:txBody>
      </p:sp>
      <p:sp>
        <p:nvSpPr>
          <p:cNvPr id="11" name=""/>
          <p:cNvSpPr txBox="1"/>
          <p:nvPr/>
        </p:nvSpPr>
        <p:spPr>
          <a:xfrm>
            <a:off x="685800" y="28765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a variedad explica por qué una caja puede recibir productos parecidos con presentaciones y códigos distintos. La app y el sitio son canales públicos de consulta, pero el precio que se cobra debe coincidir con la fuente vigente en el momento de la transacció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se equivoca una ca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56]]></a:t>
            </a:r>
          </a:p>
        </p:txBody>
      </p:sp>
      <p:sp>
        <p:nvSpPr>
          <p:cNvPr id="7" name="" descr=""/>
          <p:cNvSpPr/>
          <p:nvPr/>
        </p:nvSpPr>
        <p:spPr>
          <a:xfrm>
            <a:off x="514350" y="1219200"/>
            <a:ext cx="8115300" cy="704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704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disponibilidad, el flujo y las condiciones de la app se confirman antes de prometerl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se equivoca una caja]]></a:t>
            </a:r>
          </a:p>
        </p:txBody>
      </p:sp>
      <p:pic>
        <p:nvPicPr>
          <p:cNvPr id="3" name="" descr="Tabla de fuentes de precio en caja con lo que confirma cada una y su límite">
            <a:hlinkClick r:id="rId3" tooltip="Tabla de fuentes de precio en caja con lo que confirma cada una y su límite"/>
          </p:cNvPr>
          <p:cNvPicPr>
            <a:picLocks noChangeAspect="1"/>
          </p:cNvPicPr>
          <p:nvPr>
            <p:ph type="pic"/>
          </p:nvPr>
        </p:nvPicPr>
        <p:blipFill>
          <a:blip r:embed="rId2"/>
          <a:stretch>
            <a:fillRect/>
          </a:stretch>
        </p:blipFill>
        <p:spPr>
          <a:xfrm>
            <a:off x="1676400" y="1257300"/>
            <a:ext cx="5791200" cy="2266950"/>
          </a:xfrm>
          <a:prstGeom prst="rect">
            <a:avLst/>
          </a:prstGeom>
          <a:noFill/>
        </p:spPr>
      </p:pic>
      <p:sp>
        <p:nvSpPr>
          <p:cNvPr id="4" name="Placeholder for body"/>
          <p:cNvSpPr txBox="1"/>
          <p:nvPr>
            <p:ph type="body" idx="3"/>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uatro fuentes que intervienen en un precio: el registro del cobro, el cartel o etiqueta, los canales oficiales y el responsable de turno. Ninguna se usa sola; la coincidencia entre ellas es la señal de que el precio está listo para cobrars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03-02-prevenir-errores-caja"/>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5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s y promociones: la fuente vigente man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56]]></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ecio no es un dato permanente. Cambia cuando se actualiza el catálogo, cuando empieza o termina una promoción y cuando cambia la presentación del producto. Por eso la pregunta correcta no es «¿cuánto cuesta?», sino «¿cuál es el precio vigente para este producto, en esta presentación, en este moment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s y promociones: la fuente vigente man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spuesta se busca en la fuente que la tienda tenga definida y se compara con lo que el cliente vio en el anaquel o en el canal digital. Si las fuentes no coinciden, no se elige la más conveniente: se detiene el cobro y se consulta. La promoción, además, casi siempre tiene una condición: una vigencia, un límite por cliente, una combinación permitida o una presentación específica.]]></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erla completa evita prometer un beneficio que no aplic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riables que no se memoriza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56]]></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781175"/>
                <a:gridCol w="3057525"/>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ri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nsu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de cambiar por actualización o por promo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sulta en la fuente vigente antes de co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o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ne vigencia, condiciones y lími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lee completa; no se supone por el carte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étodo de 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isponibilidad varía por tienda y por oper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nfirma con el cliente y con la operación del turn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Variables que no se memoriza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56]]></a:t>
            </a:r>
          </a:p>
        </p:txBody>
      </p:sp>
      <p:graphicFrame>
        <p:nvGraphicFramePr>
          <p:cNvPr id="7" name="" descr=""/>
          <p:cNvGraphicFramePr>
            <a:graphicFrameLocks noGrp="1"/>
          </p:cNvGraphicFramePr>
          <p:nvPr/>
        </p:nvGraphicFramePr>
        <p:xfrm>
          <a:off x="514350" y="1257300"/>
          <a:ext cx="8115300" cy="1133475"/>
        </p:xfrm>
        <a:graphic>
          <a:graphicData uri="http://schemas.openxmlformats.org/drawingml/2006/table">
            <a:tbl>
              <a:tblPr firstRow="1" bandRow="1"/>
              <a:tblGrid>
                <a:gridCol w="1781175"/>
                <a:gridCol w="3057525"/>
                <a:gridCol w="32766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Variabl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camb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ómo se consult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s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bia el código, el precio y el con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compara nombre, tamaño y código antes de cob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s y promociones: la fuente vigente manda · Ruta de un precio en duda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tén el cobr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cierres la operación ni ajustes el importe por intuición. Dile al cliente que vas a verificar y que necesita un momento.]]></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s y promociones: la fuente vigente manda · Ruta de un precio en duda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el produc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 nombre, presentación y contenido. Un precio distinto puede corresponder a otra presentación, no a un error del sistem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s y promociones: la fuente vigente manda · Ruta de un precio en duda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sulta la fuente vigente]]></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el precio y la promoción en la fuente que la tienda tenga definida para ese día. Comprueba también la vigencia y las condicion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cios y promociones: la fuente vigente manda · Ruta de un precio en duda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ala y registr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iferencia persiste, llama a tu responsable y sigue el procedimiento. Deja registro de lo que encontraste para que la siguiente persona no repita la búsque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cios y promociones: la fuente vigente manda]]></a:t>
            </a:r>
          </a:p>
        </p:txBody>
      </p:sp>
      <p:pic>
        <p:nvPicPr>
          <p:cNvPr id="3" name="" descr="Tabla de errores frecuentes en caja, cómo se detectan y cómo se previenen">
            <a:hlinkClick r:id="rId3" tooltip="Tabla de errores frecuentes en caja, cómo se detectan y cómo se previenen"/>
          </p:cNvPr>
          <p:cNvPicPr>
            <a:picLocks noChangeAspect="1"/>
          </p:cNvPicPr>
          <p:nvPr>
            <p:ph type="pic"/>
          </p:nvPr>
        </p:nvPicPr>
        <p:blipFill>
          <a:blip r:embed="rId2"/>
          <a:stretch>
            <a:fillRect/>
          </a:stretch>
        </p:blipFill>
        <p:spPr>
          <a:xfrm>
            <a:off x="1590675" y="1257300"/>
            <a:ext cx="5962650" cy="2533650"/>
          </a:xfrm>
          <a:prstGeom prst="rect">
            <a:avLst/>
          </a:prstGeom>
          <a:noFill/>
        </p:spPr>
      </p:pic>
      <p:sp>
        <p:nvSpPr>
          <p:cNvPr id="4" name="Placeholder for body"/>
          <p:cNvSpPr txBox="1"/>
          <p:nvPr>
            <p:ph type="body" idx="3"/>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errores frecuentes de caja y su señal temprana. La columna de prevención convierte cada señal en una verificación concreta antes de cerrar la transacción.]]></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03-02-prevenir-errores-caja"/>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5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digos: el producto correcto, la presentación correct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ódigo de barras identifica una presentación concreta, no una familia de productos. Dos frascos casi idénticos pueden tener códigos distintos porque cambian el contenido, el tamaño o el envase.]]></a:t>
            </a:r>
          </a:p>
        </p:txBody>
      </p:sp>
      <p:sp>
        <p:nvSpPr>
          <p:cNvPr id="8" name=""/>
          <p:cNvSpPr txBox="1"/>
          <p:nvPr/>
        </p:nvSpPr>
        <p:spPr>
          <a:xfrm>
            <a:off x="514350" y="25336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el lector falla, se ingresa el código de otra manera o se escanea el artículo equivocado, la pantalla puede mostrar un nombre parecido y el error pasa desapercibido. La verificación es simple: compara el nombre y la presentación que aparecen en la operación con el producto que el cliente tiene en la man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digos: el producto correcto, la presentación correct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56]]></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coinciden, retira el artículo, vuelve a leerlo y, si la duda continúa, consulta antes de cobrar. Nunca sustituyas un código por otro «parecido» para avanzar.]]></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antalla muestra una presentación distinta a la que el cliente lleva.]]></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cio cambia de forma inexplicable entre dos artículos iguales.]]></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lector marca error y alguien propone ingresar un código simil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digos: el producto correcto, la presentación correct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56]]></a:t>
            </a:r>
          </a:p>
        </p:txBody>
      </p:sp>
      <p:sp>
        <p:nvSpPr>
          <p:cNvPr id="7" name="" descr=""/>
          <p:cNvSpPr/>
          <p:nvPr/>
        </p:nvSpPr>
        <p:spPr>
          <a:xfrm>
            <a:off x="514350" y="1933575"/>
            <a:ext cx="8115300" cy="21240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933575"/>
            <a:ext cx="38100" cy="21240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liente dice que el producto tenía otro precio en el anaquel.]]></a:t>
            </a:r>
          </a:p>
        </p:txBody>
      </p:sp>
      <p:sp>
        <p:nvSpPr>
          <p:cNvPr id="11" name=""/>
          <p:cNvSpPr txBox="1"/>
          <p:nvPr/>
        </p:nvSpPr>
        <p:spPr>
          <a:xfrm>
            <a:off x="514350" y="16192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16192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arecen dos cargos del mismo artículo en la misma operación.]]></a:t>
            </a:r>
          </a:p>
        </p:txBody>
      </p:sp>
      <p:sp>
        <p:nvSpPr>
          <p:cNvPr id="13" name=""/>
          <p:cNvSpPr txBox="1"/>
          <p:nvPr/>
        </p:nvSpPr>
        <p:spPr>
          <a:xfrm>
            <a:off x="685800" y="2009775"/>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segundos que evitan un error]]></a:t>
            </a:r>
          </a:p>
        </p:txBody>
      </p:sp>
      <p:sp>
        <p:nvSpPr>
          <p:cNvPr id="14" name=""/>
          <p:cNvSpPr txBox="1"/>
          <p:nvPr/>
        </p:nvSpPr>
        <p:spPr>
          <a:xfrm>
            <a:off x="685800" y="24098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ntes de pasar al siguiente artículo, mira la pantalla y compara tres cosas: nombre, presentación y precio. Si las tres coinciden con lo que el cliente lleva, continúa. Si una no coincide, detente. Es una pausa mínima que evita correcciones mucho más costosas al final de la transacció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Placeholder for title"/>
          <p:cNvSpPr txBox="1"/>
          <p:nvPr>
            <p:ph type="title" idx="1"/>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ódigos: el producto correcto, la presentación correcta]]></a:t>
            </a:r>
          </a:p>
        </p:txBody>
      </p:sp>
      <p:pic>
        <p:nvPicPr>
          <p:cNvPr id="3" name="" descr="Flujo de cuatro pasos para un cobro con tarjeta seguro y verificado">
            <a:hlinkClick r:id="rId3" tooltip="Flujo de cuatro pasos para un cobro con tarjeta seguro y verificado"/>
          </p:cNvPr>
          <p:cNvPicPr>
            <a:picLocks noChangeAspect="1"/>
          </p:cNvPicPr>
          <p:nvPr>
            <p:ph type="pic"/>
          </p:nvPr>
        </p:nvPicPr>
        <p:blipFill>
          <a:blip r:embed="rId2"/>
          <a:stretch>
            <a:fillRect/>
          </a:stretch>
        </p:blipFill>
        <p:spPr>
          <a:xfrm>
            <a:off x="1952625" y="1257300"/>
            <a:ext cx="5229225" cy="2266950"/>
          </a:xfrm>
          <a:prstGeom prst="rect">
            <a:avLst/>
          </a:prstGeom>
          <a:noFill/>
        </p:spPr>
      </p:pic>
      <p:sp>
        <p:nvSpPr>
          <p:cNvPr id="4" name="Placeholder for body"/>
          <p:cNvSpPr txBox="1"/>
          <p:nvPr>
            <p:ph type="body" idx="3"/>
          </p:nvPr>
        </p:nvSpPr>
        <p:spPr>
          <a:xfrm>
            <a:off x="514350" y="3524250"/>
            <a:ext cx="8115300" cy="8572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obro con tarjeta en cuatro pasos: confirmar el monto, dejar que el cliente opere la terminal, verificar la aprobación y entregar el comprobante. El cajero acompaña el proceso, no lo sustituy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farmacia.lumbre.lat/object/fg-a03-02-prevenir-errores-caja"/>
              </a:rPr>
              <a:t><![CDATA[Ver imagen original en el O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5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s de pago: confirmar antes de cobr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étodo de pago se confirma con el cliente antes de iniciar la operación, no después. Si paga en efectivo, el monto recibido se cuenta y se deja a la vista hasta entregar el cambio; el cambio se cuenta en voz alta y se entrega completo.]]></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paga con tarjeta, el cliente opera la terminal: el cajero no pide el NIP, no toma la tarjeta para «ayudar» ni observa el teclado. Si el pago se declina, no se repite automáticamente: se verifica el estado, se explica al cliente y se sigue el procedimiento vigent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s de pago: confirmar antes de cobr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56]]></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cliente paga con un vale, cupón o beneficio, se revisan vigencia y condiciones en la fuente correspondiente. En todos los casos, el comprobante se entrega y se confirma que el monto coincid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s de pago: confirmar antes de cobrar · Cobrar sin exponer al cliente · Paso 1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onfirma el monto y el métod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Verbaliza el total y pregunta cómo va a pagar. Asegúrate de que el método esté disponible antes de iniciar la operació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s de pago: confirmar antes de cobrar · Cobrar sin exponer al cliente · Paso 2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otege el dato]]></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idas el NIP, no manipules la tarjeta y no repitas en voz alta datos que no sean necesarios para la transac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s de pago: confirmar antes de cobrar · Cobrar sin exponer al cliente · Paso 3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pera la respuest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minal puede tardar. No asumas que el pago pasó por el silencio ni por un movimiento del cliente; espera la confirmació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s de pago: confirmar antes de cobrar · Cobrar sin exponer al cliente · Paso 4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Verifica el comprobante]]></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 que el monto y el método del comprobante coincidan con la operación. Si algo no coincide, detente antes de entrega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56]]></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étodos de pago: confirmar antes de cobrar · Cobrar sin exponer al cliente · Paso 5 de 5]]></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ntrega y cierra]]></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a el comprobante al cliente y confirma que la operación quedó cerrada. Si hubo una incidencia, regístrala antes de continu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étodos de pago: confirmar antes de cobr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56]]></a:t>
            </a:r>
          </a:p>
        </p:txBody>
      </p:sp>
      <p:sp>
        <p:nvSpPr>
          <p:cNvPr id="7" name="" descr=""/>
          <p:cNvSpPr/>
          <p:nvPr/>
        </p:nvSpPr>
        <p:spPr>
          <a:xfrm>
            <a:off x="514350" y="1219200"/>
            <a:ext cx="8115300" cy="26765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nunca se hace para «agilizar»]]></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o se cobra dos veces para ver si una pasa. No se ingresa un código distinto al del producto. No se aplica una promoción sin verificar vigencia y condición. No se pide el NIP ni se guarda la tarjeta del cliente. No se modifica el precio para evitar una discusión. No se promete que un pago «va a quedar» sin comprobante. Cualquiera de estas acciones convierte un problema pequeño en una diferencia difícil de explic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para prevenir errores de caja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anea o busca el código del producto; no lo teclees de memoria cuando puedes verificarlo. Revisa que el artículo físico, la presentación y la cantidad coincidan con lo que muestra la pantalla antes de cobrar. Baja el ritmo en operaciones de alto valor, con varios artículos o cuando el cliente está apurado: la prisa es una causa frecuente de error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para prevenir errores de caja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56]]></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l precio del anaquel no coincide con el sistema, no ajustes por intuición ni discutas con el cliente; conserva la evidencia, consulta la fuente vigente y escala. No apliques descuentos ni promociones que no estén aprobadas, y verifica la vigencia antes de comunicar una oferta. Al final del turno, concilia lo cobrado contra el registro y documenta cualquier diferencia con nombre, hora y oper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para prevenir errores de caja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56]]></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cance de esta capa]]></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s prácticas son criterios generales de farmacia y retail; no son políticas de Farmacias Guadalajara. La sucursal debe confirmar cuáles aplican, con qué insumos cuenta y cómo se registran. Si una recomendación general contradice el procedimiento local validado, prevalece el procedimiento de la empres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para prevenir errores de caja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56]]></a:t>
            </a:r>
          </a:p>
        </p:txBody>
      </p:sp>
      <p:sp>
        <p:nvSpPr>
          <p:cNvPr id="7" name="" descr=""/>
          <p:cNvSpPr/>
          <p:nvPr/>
        </p:nvSpPr>
        <p:spPr>
          <a:xfrm>
            <a:off x="514350" y="1219200"/>
            <a:ext cx="8115300" cy="29908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Ficha de la lec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úblico: personal de caja y apoyo en mostrador. Objetivo: prevenir errores de precio, código y método de pago mediante verificaciones visibles y escalamiento oportuno.]]></a:t>
            </a:r>
          </a:p>
        </p:txBody>
      </p:sp>
      <p:sp>
        <p:nvSpPr>
          <p:cNvPr id="11" name=""/>
          <p:cNvSpPr txBox="1"/>
          <p:nvPr/>
        </p:nvSpPr>
        <p:spPr>
          <a:xfrm>
            <a:off x="685800" y="2562225"/>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uentes: F15 (buenas prácticas generales de farmacia y retail); F1 (Plan de Capacitación y Adiestramiento 2026, solo orientación temática; no se usó como procedimiento) y F6 (app oficial y ficha pública: categorías, compra digital y entrega). Consulta: 22-oct-202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Buenas prácticas generales de farmacia para prevenir errores de caja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56]]></a:t>
            </a:r>
          </a:p>
        </p:txBody>
      </p:sp>
      <p:sp>
        <p:nvSpPr>
          <p:cNvPr id="7" name="" descr=""/>
          <p:cNvSpPr/>
          <p:nvPr/>
        </p:nvSpPr>
        <p:spPr>
          <a:xfrm>
            <a:off x="514350" y="1219200"/>
            <a:ext cx="8115300" cy="13335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3335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ndiente de validación: precios, promociones, métodos habilitados, condiciones de vouchers y procedimiento de diferencias; confirmar con operación antes de publicar. Confirmar qué prácticas generales (F15) ya cubre la capacitación loca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resenta una promoción que no aparece en el cobro. ¿Cuál es la actuación correct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plicarla sin revisar, para no perder la venta.]]></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cirle que la promoción no existe y continuar.]]></a:t>
            </a:r>
          </a:p>
        </p:txBody>
      </p:sp>
      <p:sp>
        <p:nvSpPr>
          <p:cNvPr id="11" name=""/>
          <p:cNvSpPr txBox="1"/>
          <p:nvPr/>
        </p:nvSpPr>
        <p:spPr>
          <a:xfrm>
            <a:off x="666750" y="3076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 el cobro, leer vigencia y condiciones en la fuente, y consultar al responsable si no se resuelve.]]></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brar el precio más alto y pedirle que reclame despué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obro con tarjeta se declina, conviene intentarlo varias veces hasta que pas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elemento con la verificación que le correspon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ódigo escane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romo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ago con tarjet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ago en efectiv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Diferencia no resuelt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vigencia y condicione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firmar monto y aprobación]]></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ntar el cambio en voz alt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alar con el responsabl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mparar nombre y presentación en pantall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en que debe ocurrir.]]></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cobra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cobrar]]></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spués de cobrar]]></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Verificar que el producto y el código coincidan.]]></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eer la vigencia y las condiciones de la promoción.]]></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nfirmar el método de pago con el clien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56]]></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ntar el cambio en voz alt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Revisar que el comprobante coincida con el mon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gistrar una diferencia que no se pudo resolver.]]></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ee la secuencia de un cobro. ¿En qué línea se comete el error?]]></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cajero saluda y revisa el producto que el cliente lleva.]]></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asa el producto por el lector, ve que la pantalla muestra otra presentación y retira el artículo para revisarlo.]]></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el cliente tiene prisa, decide cobrar el total aunque la pantalla muestra dos cargos del mismo producto.]]></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cliente paga y se retira con su comprobante.]]></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l cerrar el turno, la diferencia aparece en el cort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un pago no se confirma, no debo ___ el cobro: primero verifico el estado y escal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de prevención en ca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fg-a03-02-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fg-a03-02-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fg-a03-02-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fg-a03-02-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fg-a03-02-ex05]]></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de prevención en ca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56]]></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fg-a03-02-ex06]]></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s señales de error y sabes qué verificar antes de cerrar.]]></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s fuentes del precio, la comparación de códigos y la ruta de un pago no confirmad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jercicio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un error de caja que hayas visto o escuchado. ¿Cuál de las tres suposiciones —código, precio o pago— lo provocó y qué verificación lo habría evitado?]]></a:t>
            </a:r>
          </a:p>
        </p:txBody>
      </p:sp>
      <p:sp>
        <p:nvSpPr>
          <p:cNvPr id="9" name=""/>
          <p:cNvSpPr txBox="1"/>
          <p:nvPr/>
        </p:nvSpPr>
        <p:spPr>
          <a:xfrm>
            <a:off x="514350" y="26955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verificacion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56]]></a:t>
            </a:r>
          </a:p>
        </p:txBody>
      </p:sp>
      <p:graphicFrame>
        <p:nvGraphicFramePr>
          <p:cNvPr id="7" name="" descr=""/>
          <p:cNvGraphicFramePr>
            <a:graphicFrameLocks noGrp="1"/>
          </p:cNvGraphicFramePr>
          <p:nvPr/>
        </p:nvGraphicFramePr>
        <p:xfrm>
          <a:off x="514350" y="1257300"/>
          <a:ext cx="8115300" cy="215265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nte vig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d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y present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mo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igencia y condi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onto y aprob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verificacion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56]]></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farmacia.lumbre.lat/object/fg-a03-02-prevenir-errores-caja"/>
              </a:rPr>
              <a:t><![CDATA[Abrir el juego en el O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vención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comparo después de escanea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vención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presentación y precio en pantalla contra el producto que el cliente llev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vención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el lector fall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vención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tirar el artículo, volver a leerlo y consultar antes de ingresar un código distint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vención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ónde consulto una promoció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vención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 la fuente vigente definida por la tienda; reviso vigencia, condiciones y límite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vención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un pago se declin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de prevención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farmacia.lumbre.lat/object/fg-a03-02-prevenir-errores-caja"/>
              </a:rPr>
              <a:t><![CDATA[Prevenir errores en caja: precios, códigos y métodos de pag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56]]></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repetirlo automáticamente; verificar el estado, explicar al cliente y escalar.]]></a:t>
            </a:r>
          </a:p>
        </p:txBody>
      </p:sp>
    </p:spTree>
  </p:cSld>
  <p:clrMapOvr>
    <a:masterClrMapping/>
  </p:clrMapOvr>
</p:sld>
</file>

<file path=ppt/theme/theme1.xml><?xml version="1.0" encoding="utf-8"?>
<a:theme xmlns:a="http://schemas.openxmlformats.org/drawingml/2006/main" name="Theme11">
  <a:themeElements>
    <a:clrScheme name="Theme1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2026-10-23T01:41:10Z</dcterms:created>
  <dcterms:modified xsi:type="dcterms:W3CDTF">2026-10-23T01:41:10Z</dcterms:modified>
  <dc:title>Prevenir errores en caja: precios, códigos y métodos de pago</dc:title>
  <dc:description>Presentación editable del OA «Prevenir errores en caja: precios, códigos y métodos de pago». Enlace: https://farmacia.lumbre.lat/object/fg-a03-02-prevenir-errores-caja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